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handoutMasterIdLst>
    <p:handoutMasterId r:id="rId12"/>
  </p:handoutMasterIdLst>
  <p:sldIdLst>
    <p:sldId id="256" r:id="rId5"/>
    <p:sldId id="296" r:id="rId6"/>
    <p:sldId id="297" r:id="rId7"/>
    <p:sldId id="299" r:id="rId8"/>
    <p:sldId id="298" r:id="rId9"/>
    <p:sldId id="520" r:id="rId10"/>
  </p:sldIdLst>
  <p:sldSz cx="12192000" cy="6858000"/>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BBD9"/>
    <a:srgbClr val="ACCBE2"/>
    <a:srgbClr val="B8D2E6"/>
    <a:srgbClr val="D8E6F0"/>
    <a:srgbClr val="D94D33"/>
    <a:srgbClr val="93C9ED"/>
    <a:srgbClr val="6AA2CB"/>
    <a:srgbClr val="4984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61220" autoAdjust="0"/>
  </p:normalViewPr>
  <p:slideViewPr>
    <p:cSldViewPr snapToGrid="0" snapToObjects="1">
      <p:cViewPr varScale="1">
        <p:scale>
          <a:sx n="66" d="100"/>
          <a:sy n="66" d="100"/>
        </p:scale>
        <p:origin x="749" y="53"/>
      </p:cViewPr>
      <p:guideLst>
        <p:guide orient="horz" pos="2160"/>
        <p:guide pos="3840"/>
      </p:guideLst>
    </p:cSldViewPr>
  </p:slideViewPr>
  <p:outlineViewPr>
    <p:cViewPr>
      <p:scale>
        <a:sx n="33" d="100"/>
        <a:sy n="33" d="100"/>
      </p:scale>
      <p:origin x="0" y="-1906"/>
    </p:cViewPr>
  </p:outlineViewPr>
  <p:notesTextViewPr>
    <p:cViewPr>
      <p:scale>
        <a:sx n="100" d="100"/>
        <a:sy n="100" d="100"/>
      </p:scale>
      <p:origin x="0" y="0"/>
    </p:cViewPr>
  </p:notesTextViewPr>
  <p:notesViewPr>
    <p:cSldViewPr snapToGrid="0" snapToObjects="1">
      <p:cViewPr varScale="1">
        <p:scale>
          <a:sx n="65" d="100"/>
          <a:sy n="65" d="100"/>
        </p:scale>
        <p:origin x="2789"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77B2B9F-329E-741A-9E44-F1B65C602812}"/>
              </a:ext>
            </a:extLst>
          </p:cNvPr>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70D6C9CA-2B05-BF62-F320-5C1AB01F94F6}"/>
              </a:ext>
            </a:extLst>
          </p:cNvPr>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118B2C3E-60E0-416B-AA04-7A554B6A115D}" type="datetimeFigureOut">
              <a:rPr lang="en-AU" smtClean="0"/>
              <a:t>25/03/2026</a:t>
            </a:fld>
            <a:endParaRPr lang="en-AU" dirty="0"/>
          </a:p>
        </p:txBody>
      </p:sp>
      <p:sp>
        <p:nvSpPr>
          <p:cNvPr id="4" name="Footer Placeholder 3">
            <a:extLst>
              <a:ext uri="{FF2B5EF4-FFF2-40B4-BE49-F238E27FC236}">
                <a16:creationId xmlns:a16="http://schemas.microsoft.com/office/drawing/2014/main" id="{E88D040D-2D5B-9794-A362-9CE7C8F483B8}"/>
              </a:ext>
            </a:extLst>
          </p:cNvPr>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E9D0F8B5-DEFF-C6FF-BD9C-E06BAC557376}"/>
              </a:ext>
            </a:extLst>
          </p:cNvPr>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50DFBD61-1D3B-4788-A576-D67C9C5B0B37}" type="slidenum">
              <a:rPr lang="en-AU" smtClean="0"/>
              <a:t>‹#›</a:t>
            </a:fld>
            <a:endParaRPr lang="en-AU" dirty="0"/>
          </a:p>
        </p:txBody>
      </p:sp>
    </p:spTree>
    <p:extLst>
      <p:ext uri="{BB962C8B-B14F-4D97-AF65-F5344CB8AC3E}">
        <p14:creationId xmlns:p14="http://schemas.microsoft.com/office/powerpoint/2010/main" val="1355037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4" cy="265834"/>
          </a:xfrm>
          <a:prstGeom prst="rect">
            <a:avLst/>
          </a:prstGeom>
        </p:spPr>
        <p:txBody>
          <a:bodyPr vert="horz" lIns="99040" tIns="49520" rIns="99040" bIns="49520" rtlCol="0"/>
          <a:lstStyle>
            <a:lvl1pPr algn="l">
              <a:defRPr sz="1300"/>
            </a:lvl1pPr>
          </a:lstStyle>
          <a:p>
            <a:r>
              <a:rPr lang="en-US" dirty="0"/>
              <a:t>How Measurement Motivates</a:t>
            </a:r>
          </a:p>
        </p:txBody>
      </p:sp>
      <p:sp>
        <p:nvSpPr>
          <p:cNvPr id="3" name="Date Placeholder 2"/>
          <p:cNvSpPr>
            <a:spLocks noGrp="1"/>
          </p:cNvSpPr>
          <p:nvPr>
            <p:ph type="dt" idx="1"/>
          </p:nvPr>
        </p:nvSpPr>
        <p:spPr>
          <a:xfrm>
            <a:off x="4021294" y="0"/>
            <a:ext cx="3076364" cy="265834"/>
          </a:xfrm>
          <a:prstGeom prst="rect">
            <a:avLst/>
          </a:prstGeom>
        </p:spPr>
        <p:txBody>
          <a:bodyPr vert="horz" lIns="99040" tIns="49520" rIns="99040" bIns="49520" rtlCol="0"/>
          <a:lstStyle>
            <a:lvl1pPr algn="r">
              <a:defRPr sz="1300"/>
            </a:lvl1pPr>
          </a:lstStyle>
          <a:p>
            <a:fld id="{D6E8AEB5-00F3-1243-A25B-0B4AB78D3193}" type="datetimeFigureOut">
              <a:rPr lang="en-US" smtClean="0"/>
              <a:t>3/25/2026</a:t>
            </a:fld>
            <a:endParaRPr lang="en-US" dirty="0"/>
          </a:p>
        </p:txBody>
      </p:sp>
      <p:sp>
        <p:nvSpPr>
          <p:cNvPr id="4" name="Slide Image Placeholder 3"/>
          <p:cNvSpPr>
            <a:spLocks noGrp="1" noRot="1" noChangeAspect="1"/>
          </p:cNvSpPr>
          <p:nvPr>
            <p:ph type="sldImg" idx="2"/>
          </p:nvPr>
        </p:nvSpPr>
        <p:spPr>
          <a:xfrm>
            <a:off x="1438275" y="415925"/>
            <a:ext cx="4202113" cy="2363788"/>
          </a:xfrm>
          <a:prstGeom prst="rect">
            <a:avLst/>
          </a:prstGeom>
          <a:noFill/>
          <a:ln w="12700">
            <a:solidFill>
              <a:prstClr val="black"/>
            </a:solidFill>
          </a:ln>
        </p:spPr>
        <p:txBody>
          <a:bodyPr vert="horz" lIns="99040" tIns="49520" rIns="99040" bIns="49520" rtlCol="0" anchor="ctr"/>
          <a:lstStyle/>
          <a:p>
            <a:endParaRPr lang="en-US" dirty="0"/>
          </a:p>
        </p:txBody>
      </p:sp>
      <p:sp>
        <p:nvSpPr>
          <p:cNvPr id="5" name="Notes Placeholder 4"/>
          <p:cNvSpPr>
            <a:spLocks noGrp="1"/>
          </p:cNvSpPr>
          <p:nvPr>
            <p:ph type="body" sz="quarter" idx="3"/>
          </p:nvPr>
        </p:nvSpPr>
        <p:spPr>
          <a:xfrm>
            <a:off x="153666" y="3030509"/>
            <a:ext cx="6791970" cy="6685727"/>
          </a:xfrm>
          <a:prstGeom prst="rect">
            <a:avLst/>
          </a:prstGeom>
        </p:spPr>
        <p:txBody>
          <a:bodyPr vert="horz" lIns="99040" tIns="49520" rIns="99040" bIns="495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982072"/>
            <a:ext cx="3076364" cy="252542"/>
          </a:xfrm>
          <a:prstGeom prst="rect">
            <a:avLst/>
          </a:prstGeom>
        </p:spPr>
        <p:txBody>
          <a:bodyPr vert="horz" lIns="99040" tIns="49520" rIns="99040" bIns="49520"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982072"/>
            <a:ext cx="3076364" cy="252542"/>
          </a:xfrm>
          <a:prstGeom prst="rect">
            <a:avLst/>
          </a:prstGeom>
        </p:spPr>
        <p:txBody>
          <a:bodyPr vert="horz" lIns="99040" tIns="49520" rIns="99040" bIns="49520" rtlCol="0" anchor="b"/>
          <a:lstStyle>
            <a:lvl1pPr algn="r">
              <a:defRPr sz="1300"/>
            </a:lvl1pPr>
          </a:lstStyle>
          <a:p>
            <a:fld id="{3587EDCC-D053-954A-A8BC-D86FF943C272}" type="slidenum">
              <a:rPr lang="en-US" smtClean="0"/>
              <a:t>‹#›</a:t>
            </a:fld>
            <a:endParaRPr lang="en-US" dirty="0"/>
          </a:p>
        </p:txBody>
      </p:sp>
    </p:spTree>
    <p:extLst>
      <p:ext uri="{BB962C8B-B14F-4D97-AF65-F5344CB8AC3E}">
        <p14:creationId xmlns:p14="http://schemas.microsoft.com/office/powerpoint/2010/main" val="1417076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our struggles with performance measurement are caused by KPI practices that are common, but don’t work.</a:t>
            </a:r>
          </a:p>
          <a:p>
            <a:r>
              <a:rPr lang="en-US" dirty="0"/>
              <a:t>These are common practices in how people choose, create and use performance measures, but consequently, those measures are not meaningful and not used.</a:t>
            </a:r>
          </a:p>
          <a:p>
            <a:r>
              <a:rPr lang="en-US" dirty="0"/>
              <a:t>PuMP is a methodology that describes an alternative to the common practices. </a:t>
            </a:r>
          </a:p>
          <a:p>
            <a:r>
              <a:rPr lang="en-US" dirty="0"/>
              <a:t>It is a series of 8 steps that each provide a practical technique to replace the bad KPI habits.</a:t>
            </a:r>
          </a:p>
          <a:p>
            <a:r>
              <a:rPr lang="en-US" dirty="0"/>
              <a:t>What we’re going to do now is explore the differences between poor performance measurement practice and good practice.</a:t>
            </a:r>
          </a:p>
          <a:p>
            <a:endParaRPr lang="en-US" dirty="0"/>
          </a:p>
          <a:p>
            <a:r>
              <a:rPr lang="en-US" dirty="0"/>
              <a:t>We’ll do this with a discussion tool called the PuMP Diagnostic.</a:t>
            </a:r>
            <a:endParaRPr lang="en-AU" dirty="0"/>
          </a:p>
          <a:p>
            <a:endParaRPr lang="en-AU" dirty="0"/>
          </a:p>
        </p:txBody>
      </p:sp>
      <p:sp>
        <p:nvSpPr>
          <p:cNvPr id="4" name="Slide Number Placeholder 3"/>
          <p:cNvSpPr>
            <a:spLocks noGrp="1"/>
          </p:cNvSpPr>
          <p:nvPr>
            <p:ph type="sldNum" sz="quarter" idx="5"/>
          </p:nvPr>
        </p:nvSpPr>
        <p:spPr/>
        <p:txBody>
          <a:bodyPr/>
          <a:lstStyle/>
          <a:p>
            <a:fld id="{3587EDCC-D053-954A-A8BC-D86FF943C272}" type="slidenum">
              <a:rPr lang="en-US" smtClean="0"/>
              <a:t>1</a:t>
            </a:fld>
            <a:endParaRPr lang="en-US" dirty="0"/>
          </a:p>
        </p:txBody>
      </p:sp>
    </p:spTree>
    <p:extLst>
      <p:ext uri="{BB962C8B-B14F-4D97-AF65-F5344CB8AC3E}">
        <p14:creationId xmlns:p14="http://schemas.microsoft.com/office/powerpoint/2010/main" val="4294097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Notes Placeholder 2"/>
          <p:cNvSpPr>
            <a:spLocks noGrp="1"/>
          </p:cNvSpPr>
          <p:nvPr>
            <p:ph type="body" idx="1"/>
          </p:nvPr>
        </p:nvSpPr>
        <p:spPr/>
        <p:txBody>
          <a:bodyPr/>
          <a:lstStyle/>
          <a:p>
            <a:pPr lvl="0"/>
            <a:r>
              <a:rPr lang="en-AU" dirty="0"/>
              <a:t>The PuMP Diagnostic has 26 criteria.</a:t>
            </a:r>
          </a:p>
          <a:p>
            <a:pPr lvl="0"/>
            <a:r>
              <a:rPr lang="en-AU" dirty="0"/>
              <a:t>Each criterion describes one element or part of a complete performance measurement process or approach.</a:t>
            </a:r>
          </a:p>
          <a:p>
            <a:pPr lvl="0"/>
            <a:r>
              <a:rPr lang="en-AU" dirty="0"/>
              <a:t>The first one here describes the existence of a strategy or set of goals. That’s because performance measurement really needs to start with a clear goal to measure.</a:t>
            </a:r>
          </a:p>
          <a:p>
            <a:pPr lvl="0"/>
            <a:r>
              <a:rPr lang="en-AU" dirty="0"/>
              <a:t>The left hand side describes poor practice, such as “We don’t have a strategy at all.”</a:t>
            </a:r>
          </a:p>
          <a:p>
            <a:pPr lvl="0"/>
            <a:r>
              <a:rPr lang="en-AU" dirty="0"/>
              <a:t>The right hand side describes good practice, such as “We have a documented strategy that includes goals or objectives in support of our vision/direction.”</a:t>
            </a:r>
          </a:p>
          <a:p>
            <a:pPr lvl="0"/>
            <a:r>
              <a:rPr lang="en-AU" dirty="0"/>
              <a:t>PuMP is the collection of good practices, on the right hand side.</a:t>
            </a:r>
          </a:p>
          <a:p>
            <a:pPr lvl="0"/>
            <a:endParaRPr lang="en-AU" dirty="0"/>
          </a:p>
          <a:p>
            <a:pPr lvl="0"/>
            <a:r>
              <a:rPr lang="en-AU" dirty="0"/>
              <a:t>There is an ‘agreement’ scale for each of the 26 criteria of performance measurement.</a:t>
            </a:r>
          </a:p>
          <a:p>
            <a:pPr lvl="0"/>
            <a:r>
              <a:rPr lang="en-AU" dirty="0"/>
              <a:t>The left hand side is poor practice, and starts at 1.</a:t>
            </a:r>
          </a:p>
          <a:p>
            <a:pPr lvl="0"/>
            <a:r>
              <a:rPr lang="en-AU" dirty="0"/>
              <a:t>The right hand side is good practice, and ends at 10.</a:t>
            </a:r>
          </a:p>
          <a:p>
            <a:pPr lvl="0"/>
            <a:r>
              <a:rPr lang="en-AU" dirty="0"/>
              <a:t>And we can choose our ratings either by averaging individual ratings or by consensus. I’m going to recommend we average individual ratings, and only spend more time discussing them if we find a lot of variation in our individual ratings along the scale.</a:t>
            </a:r>
          </a:p>
          <a:p>
            <a:pPr lvl="0"/>
            <a:endParaRPr lang="en-AU" dirty="0"/>
          </a:p>
          <a:p>
            <a:pPr lvl="0"/>
            <a:r>
              <a:rPr lang="en-AU" dirty="0"/>
              <a:t>[Handout a copy of the Diagnostic to each participant, so they can follow along.]</a:t>
            </a:r>
          </a:p>
          <a:p>
            <a:pPr lvl="0"/>
            <a:endParaRPr lang="en-AU" dirty="0"/>
          </a:p>
          <a:p>
            <a:pPr lvl="0"/>
            <a:r>
              <a:rPr lang="en-AU" dirty="0"/>
              <a:t>By reading each criterion together, in discussion, we’ll get a good understanding of what good performance measurement practice is.</a:t>
            </a:r>
          </a:p>
          <a:p>
            <a:pPr lvl="0"/>
            <a:r>
              <a:rPr lang="en-AU" dirty="0"/>
              <a:t>And by rating each criterion together, in discussion, we’ll get a good understanding of how much potential we have to improve our performance measurement approach.</a:t>
            </a:r>
          </a:p>
          <a:p>
            <a:pPr lvl="0"/>
            <a:r>
              <a:rPr lang="en-AU" dirty="0"/>
              <a:t>We could also use this to set our baseline of current performance measurement maturity, to compare with another diagnostic we could do after we’ve implemented PuMP.</a:t>
            </a:r>
          </a:p>
          <a:p>
            <a:pPr lvl="0"/>
            <a:endParaRPr lang="en-AU" dirty="0"/>
          </a:p>
          <a:p>
            <a:pPr lvl="0"/>
            <a:r>
              <a:rPr lang="en-AU" dirty="0"/>
              <a:t>While we have the PuMP Diagnostic Discussion, we will capture each rating in a spread sheet…</a:t>
            </a: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585277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AU" dirty="0"/>
              <a:t>For each of the PuMP Diagnostic criteria, we’ll capture our ratings in a spreadsheet, that will automatically calculate our averages.</a:t>
            </a:r>
          </a:p>
          <a:p>
            <a:r>
              <a:rPr lang="en-AU" dirty="0"/>
              <a:t>But the important thing is our discussion – not the ratings!</a:t>
            </a:r>
          </a:p>
          <a:p>
            <a:endParaRPr lang="en-AU" dirty="0"/>
          </a:p>
          <a:p>
            <a:r>
              <a:rPr lang="en-AU" dirty="0"/>
              <a:t>Let’s get started…</a:t>
            </a:r>
          </a:p>
          <a:p>
            <a:endParaRPr lang="en-AU" dirty="0"/>
          </a:p>
          <a:p>
            <a:r>
              <a:rPr lang="en-AU" dirty="0"/>
              <a:t>[Open the PuMP Diagnostic Discussion Tool spreadsheet]</a:t>
            </a:r>
          </a:p>
          <a:p>
            <a:endParaRPr lang="en-AU" dirty="0"/>
          </a:p>
          <a:p>
            <a:r>
              <a:rPr lang="en-AU" dirty="0"/>
              <a:t>INSTRUCTIONS:</a:t>
            </a:r>
          </a:p>
          <a:p>
            <a:endParaRPr lang="en-AU" dirty="0"/>
          </a:p>
          <a:p>
            <a:r>
              <a:rPr lang="en-AU" dirty="0"/>
              <a:t>Decide the unit of the organisation to apply the Diagnostic to.</a:t>
            </a:r>
          </a:p>
          <a:p>
            <a:pPr marL="171450" indent="-171450">
              <a:buFont typeface="Arial" panose="020B0604020202020204" pitchFamily="34" charset="0"/>
              <a:buChar char="•"/>
            </a:pPr>
            <a:r>
              <a:rPr lang="en-AU" dirty="0"/>
              <a:t>Whole organisation?</a:t>
            </a:r>
          </a:p>
          <a:p>
            <a:pPr marL="171450" indent="-171450">
              <a:buFont typeface="Arial" panose="020B0604020202020204" pitchFamily="34" charset="0"/>
              <a:buChar char="•"/>
            </a:pPr>
            <a:r>
              <a:rPr lang="en-AU" dirty="0"/>
              <a:t>Executive team?</a:t>
            </a:r>
          </a:p>
          <a:p>
            <a:pPr marL="171450" indent="-171450">
              <a:buFont typeface="Arial" panose="020B0604020202020204" pitchFamily="34" charset="0"/>
              <a:buChar char="•"/>
            </a:pPr>
            <a:r>
              <a:rPr lang="en-AU" dirty="0"/>
              <a:t>A specific department or business unit?</a:t>
            </a:r>
          </a:p>
          <a:p>
            <a:endParaRPr lang="en-AU" dirty="0"/>
          </a:p>
          <a:p>
            <a:r>
              <a:rPr lang="en-AU" dirty="0"/>
              <a:t>For each of the 26 criteria (aim for 2 minutes each, so the discussion is limited to 1 hour):</a:t>
            </a:r>
          </a:p>
          <a:p>
            <a:pPr marL="228600" indent="-228600">
              <a:buFont typeface="+mj-lt"/>
              <a:buAutoNum type="arabicPeriod"/>
            </a:pPr>
            <a:r>
              <a:rPr lang="en-AU" dirty="0"/>
              <a:t>Read out the poor practice and then the good practice. </a:t>
            </a:r>
          </a:p>
          <a:p>
            <a:pPr marL="228600" indent="-228600">
              <a:buFont typeface="+mj-lt"/>
              <a:buAutoNum type="arabicPeriod"/>
            </a:pPr>
            <a:r>
              <a:rPr lang="en-AU" dirty="0"/>
              <a:t>Check if everyone understands it. Have a very brief discussion of it’s meaning, if necessary.</a:t>
            </a:r>
          </a:p>
          <a:p>
            <a:pPr marL="228600" indent="-228600">
              <a:buFont typeface="+mj-lt"/>
              <a:buAutoNum type="arabicPeriod"/>
            </a:pPr>
            <a:r>
              <a:rPr lang="en-AU" dirty="0"/>
              <a:t>Invite everyone to choose a rating for where the unit currently sits, and they can circle this on their copy of the Diagnostic.</a:t>
            </a:r>
          </a:p>
          <a:p>
            <a:pPr marL="228600" indent="-228600">
              <a:buFont typeface="+mj-lt"/>
              <a:buAutoNum type="arabicPeriod"/>
            </a:pPr>
            <a:r>
              <a:rPr lang="en-AU" dirty="0"/>
              <a:t>Have everyone share their rating, and keep a tally in the spreadsheet, on the appropriate worksheet.</a:t>
            </a:r>
          </a:p>
          <a:p>
            <a:pPr marL="228600" indent="-228600">
              <a:buFont typeface="+mj-lt"/>
              <a:buAutoNum type="arabicPeriod"/>
            </a:pPr>
            <a:r>
              <a:rPr lang="en-AU" dirty="0"/>
              <a:t>If there are any extreme ratings that differ from the majority, briefly discuss the reasoning of the person who have the rating. Sometimes this can be a clue of misunderstanding or lack of knowledge. Revise the rating if desired.</a:t>
            </a:r>
          </a:p>
          <a:p>
            <a:pPr marL="228600" indent="-228600">
              <a:buFont typeface="+mj-lt"/>
              <a:buAutoNum type="arabicPeriod"/>
            </a:pPr>
            <a:r>
              <a:rPr lang="en-AU" dirty="0"/>
              <a:t>Note the average rating calculated for that criterion.</a:t>
            </a:r>
          </a:p>
          <a:p>
            <a:endParaRPr lang="en-AU" dirty="0"/>
          </a:p>
          <a:p>
            <a:r>
              <a:rPr lang="en-AU" dirty="0"/>
              <a:t>When all the ratings are captured, go to the Results worksheet…</a:t>
            </a:r>
          </a:p>
        </p:txBody>
      </p:sp>
      <p:sp>
        <p:nvSpPr>
          <p:cNvPr id="8" name="Slide Image Placeholder 7"/>
          <p:cNvSpPr>
            <a:spLocks noGrp="1" noRot="1" noChangeAspect="1"/>
          </p:cNvSpPr>
          <p:nvPr>
            <p:ph type="sldImg"/>
          </p:nvPr>
        </p:nvSpPr>
        <p:spPr/>
      </p:sp>
    </p:spTree>
    <p:extLst>
      <p:ext uri="{BB962C8B-B14F-4D97-AF65-F5344CB8AC3E}">
        <p14:creationId xmlns:p14="http://schemas.microsoft.com/office/powerpoint/2010/main" val="3094525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Explain the three types of scores:</a:t>
            </a:r>
          </a:p>
          <a:p>
            <a:pPr marL="228600" indent="-228600">
              <a:buFont typeface="+mj-lt"/>
              <a:buAutoNum type="arabicPeriod"/>
            </a:pPr>
            <a:r>
              <a:rPr lang="en-AU" dirty="0"/>
              <a:t>KPI Approach Scores: the average rating for each of the 5 stages in the performance measurement process</a:t>
            </a:r>
          </a:p>
          <a:p>
            <a:pPr marL="228600" indent="-228600">
              <a:buFont typeface="+mj-lt"/>
              <a:buAutoNum type="arabicPeriod"/>
            </a:pPr>
            <a:r>
              <a:rPr lang="en-AU" dirty="0"/>
              <a:t>Measurement Maturity Score: the average rating for all 26 criteria (the maximum is 10)</a:t>
            </a:r>
          </a:p>
          <a:p>
            <a:endParaRPr lang="en-AU" dirty="0"/>
          </a:p>
          <a:p>
            <a:r>
              <a:rPr lang="en-AU" dirty="0"/>
              <a:t>Discuss what the scores mean about the priority and opportunities to improve the approach to measurement:</a:t>
            </a:r>
          </a:p>
          <a:p>
            <a:pPr marL="171450" indent="-171450">
              <a:buFont typeface="Arial" panose="020B0604020202020204" pitchFamily="34" charset="0"/>
              <a:buChar char="•"/>
            </a:pPr>
            <a:r>
              <a:rPr lang="en-AU" dirty="0"/>
              <a:t>Does any specific stage in the measurement process look the weakest?</a:t>
            </a:r>
          </a:p>
          <a:p>
            <a:pPr marL="171450" indent="-171450">
              <a:buFont typeface="Arial" panose="020B0604020202020204" pitchFamily="34" charset="0"/>
              <a:buChar char="•"/>
            </a:pPr>
            <a:r>
              <a:rPr lang="en-AU" dirty="0"/>
              <a:t>If this is our Measurement Maturity Score now, what do we want it to be?</a:t>
            </a:r>
          </a:p>
          <a:p>
            <a:endParaRPr lang="en-AU" dirty="0"/>
          </a:p>
          <a:p>
            <a:r>
              <a:rPr lang="en-AU" dirty="0"/>
              <a:t>Now, based on our scores, let’s talk about whether we should do something to improve our performance measurement approach…</a:t>
            </a:r>
          </a:p>
        </p:txBody>
      </p:sp>
    </p:spTree>
    <p:extLst>
      <p:ext uri="{BB962C8B-B14F-4D97-AF65-F5344CB8AC3E}">
        <p14:creationId xmlns:p14="http://schemas.microsoft.com/office/powerpoint/2010/main" val="1345920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Explain how PuMP can be used to close the gaps between where they currently sit and the good practices.</a:t>
            </a:r>
          </a:p>
          <a:p>
            <a:r>
              <a:rPr lang="en-AU" dirty="0"/>
              <a:t>Ask for their reactions (thoughts or feelings or ideas or insights) to the results.</a:t>
            </a:r>
          </a:p>
          <a:p>
            <a:endParaRPr lang="en-AU" dirty="0"/>
          </a:p>
          <a:p>
            <a:r>
              <a:rPr lang="en-AU" dirty="0"/>
              <a:t>Discuss next steps. Will they:</a:t>
            </a:r>
          </a:p>
          <a:p>
            <a:pPr marL="171450" indent="-171450">
              <a:buFont typeface="Arial" panose="020B0604020202020204" pitchFamily="34" charset="0"/>
              <a:buChar char="•"/>
            </a:pPr>
            <a:r>
              <a:rPr lang="en-AU" dirty="0"/>
              <a:t>Schedule PuMP training for performance measurement ‘champions’ around the organisation?</a:t>
            </a:r>
          </a:p>
          <a:p>
            <a:pPr marL="171450" indent="-171450">
              <a:buFont typeface="Arial" panose="020B0604020202020204" pitchFamily="34" charset="0"/>
              <a:buChar char="•"/>
            </a:pPr>
            <a:r>
              <a:rPr lang="en-AU" dirty="0"/>
              <a:t>If we already have PuMP champions – could we implement and evaluate a PuMP Pilot?</a:t>
            </a:r>
          </a:p>
          <a:p>
            <a:pPr marL="171450" indent="-171450">
              <a:buFont typeface="Arial" panose="020B0604020202020204" pitchFamily="34" charset="0"/>
              <a:buChar char="•"/>
            </a:pPr>
            <a:r>
              <a:rPr lang="en-AU" dirty="0"/>
              <a:t>Start applying PuMP now, to the strategic goals (before cascading to the rest of the organisation)?</a:t>
            </a:r>
          </a:p>
          <a:p>
            <a:pPr marL="171450" indent="-171450">
              <a:buFont typeface="Arial" panose="020B0604020202020204" pitchFamily="34" charset="0"/>
              <a:buChar char="•"/>
            </a:pPr>
            <a:r>
              <a:rPr lang="en-AU" dirty="0"/>
              <a:t>Something else?</a:t>
            </a:r>
          </a:p>
          <a:p>
            <a:pPr marL="171450" indent="-171450">
              <a:buFont typeface="Arial" panose="020B0604020202020204" pitchFamily="34" charset="0"/>
              <a:buChar char="•"/>
            </a:pPr>
            <a:r>
              <a:rPr lang="en-AU" dirty="0"/>
              <a:t>Nothing?</a:t>
            </a:r>
          </a:p>
          <a:p>
            <a:endParaRPr lang="en-AU" dirty="0"/>
          </a:p>
          <a:p>
            <a:r>
              <a:rPr lang="en-AU" dirty="0"/>
              <a:t>Close the session.</a:t>
            </a:r>
          </a:p>
          <a:p>
            <a:endParaRPr lang="en-AU" dirty="0"/>
          </a:p>
        </p:txBody>
      </p:sp>
    </p:spTree>
    <p:extLst>
      <p:ext uri="{BB962C8B-B14F-4D97-AF65-F5344CB8AC3E}">
        <p14:creationId xmlns:p14="http://schemas.microsoft.com/office/powerpoint/2010/main" val="390941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[Build through this slide if you want to reveal &amp; discuss the steps of PuMP]</a:t>
            </a:r>
          </a:p>
        </p:txBody>
      </p:sp>
      <p:sp>
        <p:nvSpPr>
          <p:cNvPr id="4" name="Slide Number Placeholder 3"/>
          <p:cNvSpPr>
            <a:spLocks noGrp="1"/>
          </p:cNvSpPr>
          <p:nvPr>
            <p:ph type="sldNum" sz="quarter" idx="5"/>
          </p:nvPr>
        </p:nvSpPr>
        <p:spPr/>
        <p:txBody>
          <a:bodyPr/>
          <a:lstStyle/>
          <a:p>
            <a:fld id="{3587EDCC-D053-954A-A8BC-D86FF943C272}" type="slidenum">
              <a:rPr lang="en-US" smtClean="0"/>
              <a:t>6</a:t>
            </a:fld>
            <a:endParaRPr lang="en-US" dirty="0"/>
          </a:p>
        </p:txBody>
      </p:sp>
    </p:spTree>
    <p:extLst>
      <p:ext uri="{BB962C8B-B14F-4D97-AF65-F5344CB8AC3E}">
        <p14:creationId xmlns:p14="http://schemas.microsoft.com/office/powerpoint/2010/main" val="16814654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AA3826-BDAF-1D7B-0AC8-803BE95A0E1F}"/>
              </a:ext>
            </a:extLst>
          </p:cNvPr>
          <p:cNvSpPr/>
          <p:nvPr userDrawn="1"/>
        </p:nvSpPr>
        <p:spPr>
          <a:xfrm>
            <a:off x="0" y="0"/>
            <a:ext cx="12192000" cy="6858000"/>
          </a:xfrm>
          <a:prstGeom prst="rect">
            <a:avLst/>
          </a:prstGeom>
          <a:solidFill>
            <a:srgbClr val="F2F2F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2" name="Rounded Rectangle 9">
            <a:extLst>
              <a:ext uri="{FF2B5EF4-FFF2-40B4-BE49-F238E27FC236}">
                <a16:creationId xmlns:a16="http://schemas.microsoft.com/office/drawing/2014/main" id="{332FAFBC-09CE-0E19-2BA5-E474BFB60D9C}"/>
              </a:ext>
            </a:extLst>
          </p:cNvPr>
          <p:cNvSpPr>
            <a:spLocks/>
          </p:cNvSpPr>
          <p:nvPr userDrawn="1"/>
        </p:nvSpPr>
        <p:spPr>
          <a:xfrm>
            <a:off x="553684" y="0"/>
            <a:ext cx="11077038" cy="6222379"/>
          </a:xfrm>
          <a:prstGeom prst="round2SameRect">
            <a:avLst>
              <a:gd name="adj1" fmla="val 0"/>
              <a:gd name="adj2" fmla="val 4704"/>
            </a:avLst>
          </a:prstGeom>
          <a:blipFill dpi="0" rotWithShape="1">
            <a:blip r:embed="rId2"/>
            <a:srcRect/>
            <a:tile tx="0" ty="-889000" sx="100000" sy="100000" flip="none" algn="tl"/>
          </a:blipFill>
          <a:ln>
            <a:noFill/>
          </a:ln>
          <a:effectLst>
            <a:outerShdw blurRad="4826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p>
        </p:txBody>
      </p:sp>
      <p:sp>
        <p:nvSpPr>
          <p:cNvPr id="3" name="Rounded Rectangle 9">
            <a:extLst>
              <a:ext uri="{FF2B5EF4-FFF2-40B4-BE49-F238E27FC236}">
                <a16:creationId xmlns:a16="http://schemas.microsoft.com/office/drawing/2014/main" id="{4FF80095-193E-D1E9-822F-0D8768042632}"/>
              </a:ext>
            </a:extLst>
          </p:cNvPr>
          <p:cNvSpPr/>
          <p:nvPr userDrawn="1"/>
        </p:nvSpPr>
        <p:spPr>
          <a:xfrm flipV="1">
            <a:off x="553684" y="0"/>
            <a:ext cx="11077038" cy="6223148"/>
          </a:xfrm>
          <a:prstGeom prst="round2SameRect">
            <a:avLst>
              <a:gd name="adj1" fmla="val 4704"/>
              <a:gd name="adj2" fmla="val 0"/>
            </a:avLst>
          </a:prstGeom>
          <a:solidFill>
            <a:srgbClr val="68A0C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p>
        </p:txBody>
      </p:sp>
      <p:sp>
        <p:nvSpPr>
          <p:cNvPr id="7" name="Text Placeholder 6"/>
          <p:cNvSpPr>
            <a:spLocks noGrp="1"/>
          </p:cNvSpPr>
          <p:nvPr>
            <p:ph type="body" sz="quarter" idx="11" hasCustomPrompt="1"/>
          </p:nvPr>
        </p:nvSpPr>
        <p:spPr>
          <a:xfrm>
            <a:off x="2579648" y="4739054"/>
            <a:ext cx="7032704" cy="1187147"/>
          </a:xfrm>
          <a:prstGeom prst="rect">
            <a:avLst/>
          </a:prstGeom>
        </p:spPr>
        <p:txBody>
          <a:bodyPr/>
          <a:lstStyle>
            <a:lvl1pPr marL="0" indent="0" algn="ctr">
              <a:buNone/>
              <a:defRPr lang="en-US" sz="2000" smtClean="0">
                <a:solidFill>
                  <a:schemeClr val="bg1"/>
                </a:solidFill>
                <a:latin typeface="+mn-lt"/>
              </a:defRPr>
            </a:lvl1pPr>
            <a:lvl2pPr>
              <a:defRPr lang="en-US" smtClean="0"/>
            </a:lvl2pPr>
            <a:lvl3pPr>
              <a:defRPr lang="en-US" smtClean="0"/>
            </a:lvl3pPr>
            <a:lvl4pPr>
              <a:defRPr lang="en-US" smtClean="0"/>
            </a:lvl4pPr>
            <a:lvl5pPr>
              <a:defRPr lang="en-AU"/>
            </a:lvl5pPr>
          </a:lstStyle>
          <a:p>
            <a:pPr marL="342900" lvl="0" indent="-342900" algn="ctr"/>
            <a:r>
              <a:rPr lang="en-US" dirty="0"/>
              <a:t>Program Subtitle</a:t>
            </a:r>
            <a:endParaRPr lang="en-AU" dirty="0"/>
          </a:p>
        </p:txBody>
      </p:sp>
    </p:spTree>
    <p:extLst>
      <p:ext uri="{BB962C8B-B14F-4D97-AF65-F5344CB8AC3E}">
        <p14:creationId xmlns:p14="http://schemas.microsoft.com/office/powerpoint/2010/main" val="383682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lec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AEEECE-C67B-EF4E-9E56-E8569314477C}"/>
              </a:ext>
            </a:extLst>
          </p:cNvPr>
          <p:cNvSpPr/>
          <p:nvPr userDrawn="1"/>
        </p:nvSpPr>
        <p:spPr>
          <a:xfrm>
            <a:off x="0" y="0"/>
            <a:ext cx="12192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3" name="Rounded Rectangle 3">
            <a:extLst>
              <a:ext uri="{FF2B5EF4-FFF2-40B4-BE49-F238E27FC236}">
                <a16:creationId xmlns:a16="http://schemas.microsoft.com/office/drawing/2014/main" id="{15256A7B-EFF4-0B5F-23D3-6815692AF7B0}"/>
              </a:ext>
            </a:extLst>
          </p:cNvPr>
          <p:cNvSpPr/>
          <p:nvPr userDrawn="1"/>
        </p:nvSpPr>
        <p:spPr>
          <a:xfrm>
            <a:off x="610871" y="668457"/>
            <a:ext cx="8612260" cy="5090258"/>
          </a:xfrm>
          <a:prstGeom prst="roundRect">
            <a:avLst>
              <a:gd name="adj" fmla="val 7675"/>
            </a:avLst>
          </a:prstGeom>
          <a:solidFill>
            <a:schemeClr val="bg1"/>
          </a:solidFill>
          <a:ln>
            <a:no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solidFill>
                <a:schemeClr val="tx1">
                  <a:lumMod val="75000"/>
                  <a:lumOff val="25000"/>
                </a:schemeClr>
              </a:solidFill>
            </a:endParaRPr>
          </a:p>
        </p:txBody>
      </p:sp>
      <p:sp>
        <p:nvSpPr>
          <p:cNvPr id="4" name="Text Placeholder 3"/>
          <p:cNvSpPr>
            <a:spLocks noGrp="1"/>
          </p:cNvSpPr>
          <p:nvPr>
            <p:ph type="body" sz="quarter" idx="10" hasCustomPrompt="1"/>
          </p:nvPr>
        </p:nvSpPr>
        <p:spPr>
          <a:xfrm>
            <a:off x="1317001" y="2002537"/>
            <a:ext cx="7200000" cy="3240000"/>
          </a:xfrm>
          <a:prstGeom prst="rect">
            <a:avLst/>
          </a:prstGeom>
        </p:spPr>
        <p:txBody>
          <a:bodyPr anchor="ctr"/>
          <a:lstStyle>
            <a:lvl1pPr marL="0" indent="0" algn="ctr">
              <a:buNone/>
              <a:defRPr sz="2800">
                <a:solidFill>
                  <a:schemeClr val="tx1">
                    <a:lumMod val="75000"/>
                    <a:lumOff val="25000"/>
                  </a:schemeClr>
                </a:solidFill>
                <a:latin typeface="+mn-lt"/>
              </a:defRPr>
            </a:lvl1pPr>
          </a:lstStyle>
          <a:p>
            <a:pPr lvl="0"/>
            <a:r>
              <a:rPr lang="en-US" dirty="0"/>
              <a:t>Single, straightforward question?</a:t>
            </a:r>
            <a:endParaRPr lang="en-AU" dirty="0"/>
          </a:p>
        </p:txBody>
      </p:sp>
      <p:sp>
        <p:nvSpPr>
          <p:cNvPr id="2" name="TextBox 1">
            <a:extLst>
              <a:ext uri="{FF2B5EF4-FFF2-40B4-BE49-F238E27FC236}">
                <a16:creationId xmlns:a16="http://schemas.microsoft.com/office/drawing/2014/main" id="{60CBAF02-ACB0-726F-2BA7-3155EDB5807F}"/>
              </a:ext>
            </a:extLst>
          </p:cNvPr>
          <p:cNvSpPr txBox="1"/>
          <p:nvPr userDrawn="1"/>
        </p:nvSpPr>
        <p:spPr>
          <a:xfrm>
            <a:off x="3418036" y="897062"/>
            <a:ext cx="2997937" cy="769441"/>
          </a:xfrm>
          <a:prstGeom prst="rect">
            <a:avLst/>
          </a:prstGeom>
          <a:noFill/>
        </p:spPr>
        <p:txBody>
          <a:bodyPr wrap="none" rtlCol="0">
            <a:spAutoFit/>
          </a:bodyPr>
          <a:lstStyle/>
          <a:p>
            <a:pPr algn="ctr"/>
            <a:r>
              <a:rPr lang="en-AU" sz="4400" dirty="0">
                <a:solidFill>
                  <a:schemeClr val="accent3"/>
                </a:solidFill>
                <a:latin typeface="+mj-lt"/>
              </a:rPr>
              <a:t>Reflection:</a:t>
            </a:r>
          </a:p>
        </p:txBody>
      </p:sp>
      <p:pic>
        <p:nvPicPr>
          <p:cNvPr id="6" name="Picture 5">
            <a:extLst>
              <a:ext uri="{FF2B5EF4-FFF2-40B4-BE49-F238E27FC236}">
                <a16:creationId xmlns:a16="http://schemas.microsoft.com/office/drawing/2014/main" id="{BFB2F6EF-9210-61C4-8B67-48F5C65CD674}"/>
              </a:ext>
            </a:extLst>
          </p:cNvPr>
          <p:cNvPicPr>
            <a:picLocks noChangeAspect="1"/>
          </p:cNvPicPr>
          <p:nvPr userDrawn="1"/>
        </p:nvPicPr>
        <p:blipFill>
          <a:blip r:embed="rId2"/>
          <a:srcRect b="12367"/>
          <a:stretch>
            <a:fillRect/>
          </a:stretch>
        </p:blipFill>
        <p:spPr>
          <a:xfrm>
            <a:off x="181443" y="6504505"/>
            <a:ext cx="2205092" cy="216000"/>
          </a:xfrm>
          <a:prstGeom prst="rect">
            <a:avLst/>
          </a:prstGeom>
        </p:spPr>
      </p:pic>
      <p:pic>
        <p:nvPicPr>
          <p:cNvPr id="7" name="Picture 6">
            <a:extLst>
              <a:ext uri="{FF2B5EF4-FFF2-40B4-BE49-F238E27FC236}">
                <a16:creationId xmlns:a16="http://schemas.microsoft.com/office/drawing/2014/main" id="{3662647B-CF25-1704-BB47-97016616C13F}"/>
              </a:ext>
            </a:extLst>
          </p:cNvPr>
          <p:cNvPicPr>
            <a:picLocks noChangeAspect="1"/>
          </p:cNvPicPr>
          <p:nvPr userDrawn="1"/>
        </p:nvPicPr>
        <p:blipFill>
          <a:blip r:embed="rId3"/>
          <a:stretch>
            <a:fillRect/>
          </a:stretch>
        </p:blipFill>
        <p:spPr>
          <a:xfrm>
            <a:off x="10166191" y="6504505"/>
            <a:ext cx="1844366" cy="180000"/>
          </a:xfrm>
          <a:prstGeom prst="rect">
            <a:avLst/>
          </a:prstGeom>
        </p:spPr>
      </p:pic>
    </p:spTree>
    <p:extLst>
      <p:ext uri="{BB962C8B-B14F-4D97-AF65-F5344CB8AC3E}">
        <p14:creationId xmlns:p14="http://schemas.microsoft.com/office/powerpoint/2010/main" val="154217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AEEECE-C67B-EF4E-9E56-E8569314477C}"/>
              </a:ext>
            </a:extLst>
          </p:cNvPr>
          <p:cNvSpPr/>
          <p:nvPr userDrawn="1"/>
        </p:nvSpPr>
        <p:spPr>
          <a:xfrm>
            <a:off x="0" y="0"/>
            <a:ext cx="12192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3" name="Rounded Rectangle 3">
            <a:extLst>
              <a:ext uri="{FF2B5EF4-FFF2-40B4-BE49-F238E27FC236}">
                <a16:creationId xmlns:a16="http://schemas.microsoft.com/office/drawing/2014/main" id="{15256A7B-EFF4-0B5F-23D3-6815692AF7B0}"/>
              </a:ext>
            </a:extLst>
          </p:cNvPr>
          <p:cNvSpPr/>
          <p:nvPr userDrawn="1"/>
        </p:nvSpPr>
        <p:spPr>
          <a:xfrm>
            <a:off x="1789870" y="668457"/>
            <a:ext cx="8612260" cy="5090258"/>
          </a:xfrm>
          <a:prstGeom prst="roundRect">
            <a:avLst>
              <a:gd name="adj" fmla="val 7675"/>
            </a:avLst>
          </a:prstGeom>
          <a:solidFill>
            <a:schemeClr val="bg1"/>
          </a:solidFill>
          <a:ln>
            <a:no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solidFill>
                <a:schemeClr val="tx1">
                  <a:lumMod val="75000"/>
                  <a:lumOff val="25000"/>
                </a:schemeClr>
              </a:solidFill>
            </a:endParaRPr>
          </a:p>
        </p:txBody>
      </p:sp>
      <p:sp>
        <p:nvSpPr>
          <p:cNvPr id="4" name="Text Placeholder 3"/>
          <p:cNvSpPr>
            <a:spLocks noGrp="1"/>
          </p:cNvSpPr>
          <p:nvPr>
            <p:ph type="body" sz="quarter" idx="10" hasCustomPrompt="1"/>
          </p:nvPr>
        </p:nvSpPr>
        <p:spPr>
          <a:xfrm>
            <a:off x="2496000" y="2007459"/>
            <a:ext cx="7200000" cy="3240000"/>
          </a:xfrm>
          <a:prstGeom prst="rect">
            <a:avLst/>
          </a:prstGeom>
        </p:spPr>
        <p:txBody>
          <a:bodyPr anchor="ctr"/>
          <a:lstStyle>
            <a:lvl1pPr marL="0" indent="0" algn="ctr">
              <a:buNone/>
              <a:defRPr sz="2800">
                <a:solidFill>
                  <a:schemeClr val="tx1">
                    <a:lumMod val="75000"/>
                    <a:lumOff val="25000"/>
                  </a:schemeClr>
                </a:solidFill>
                <a:latin typeface="+mn-lt"/>
              </a:defRPr>
            </a:lvl1pPr>
          </a:lstStyle>
          <a:p>
            <a:pPr lvl="0"/>
            <a:r>
              <a:rPr lang="en-US" dirty="0"/>
              <a:t>Question and options</a:t>
            </a:r>
            <a:endParaRPr lang="en-AU" dirty="0"/>
          </a:p>
        </p:txBody>
      </p:sp>
      <p:sp>
        <p:nvSpPr>
          <p:cNvPr id="2" name="TextBox 1">
            <a:extLst>
              <a:ext uri="{FF2B5EF4-FFF2-40B4-BE49-F238E27FC236}">
                <a16:creationId xmlns:a16="http://schemas.microsoft.com/office/drawing/2014/main" id="{60CBAF02-ACB0-726F-2BA7-3155EDB5807F}"/>
              </a:ext>
            </a:extLst>
          </p:cNvPr>
          <p:cNvSpPr txBox="1"/>
          <p:nvPr userDrawn="1"/>
        </p:nvSpPr>
        <p:spPr>
          <a:xfrm>
            <a:off x="5346436" y="897062"/>
            <a:ext cx="1499129" cy="769441"/>
          </a:xfrm>
          <a:prstGeom prst="rect">
            <a:avLst/>
          </a:prstGeom>
          <a:noFill/>
        </p:spPr>
        <p:txBody>
          <a:bodyPr wrap="none" rtlCol="0">
            <a:spAutoFit/>
          </a:bodyPr>
          <a:lstStyle/>
          <a:p>
            <a:pPr algn="ctr"/>
            <a:r>
              <a:rPr lang="en-AU" sz="4400" dirty="0">
                <a:solidFill>
                  <a:schemeClr val="accent5"/>
                </a:solidFill>
                <a:latin typeface="+mj-lt"/>
              </a:rPr>
              <a:t>Quiz:</a:t>
            </a:r>
          </a:p>
        </p:txBody>
      </p:sp>
      <p:pic>
        <p:nvPicPr>
          <p:cNvPr id="7" name="Picture 6">
            <a:extLst>
              <a:ext uri="{FF2B5EF4-FFF2-40B4-BE49-F238E27FC236}">
                <a16:creationId xmlns:a16="http://schemas.microsoft.com/office/drawing/2014/main" id="{5705A19F-33ED-8925-43B9-C886ED77896E}"/>
              </a:ext>
            </a:extLst>
          </p:cNvPr>
          <p:cNvPicPr>
            <a:picLocks noChangeAspect="1"/>
          </p:cNvPicPr>
          <p:nvPr userDrawn="1"/>
        </p:nvPicPr>
        <p:blipFill>
          <a:blip r:embed="rId2"/>
          <a:stretch>
            <a:fillRect/>
          </a:stretch>
        </p:blipFill>
        <p:spPr>
          <a:xfrm>
            <a:off x="10166191" y="6504505"/>
            <a:ext cx="1844366" cy="180000"/>
          </a:xfrm>
          <a:prstGeom prst="rect">
            <a:avLst/>
          </a:prstGeom>
        </p:spPr>
      </p:pic>
      <p:pic>
        <p:nvPicPr>
          <p:cNvPr id="10" name="Picture 9">
            <a:extLst>
              <a:ext uri="{FF2B5EF4-FFF2-40B4-BE49-F238E27FC236}">
                <a16:creationId xmlns:a16="http://schemas.microsoft.com/office/drawing/2014/main" id="{01F5A06B-E7AB-BC8D-A5DB-851B8E9ECF2C}"/>
              </a:ext>
            </a:extLst>
          </p:cNvPr>
          <p:cNvPicPr>
            <a:picLocks noChangeAspect="1"/>
          </p:cNvPicPr>
          <p:nvPr userDrawn="1"/>
        </p:nvPicPr>
        <p:blipFill>
          <a:blip r:embed="rId3"/>
          <a:srcRect b="11449"/>
          <a:stretch>
            <a:fillRect/>
          </a:stretch>
        </p:blipFill>
        <p:spPr>
          <a:xfrm>
            <a:off x="181443" y="6486505"/>
            <a:ext cx="2182235" cy="216000"/>
          </a:xfrm>
          <a:prstGeom prst="rect">
            <a:avLst/>
          </a:prstGeom>
        </p:spPr>
      </p:pic>
    </p:spTree>
    <p:extLst>
      <p:ext uri="{BB962C8B-B14F-4D97-AF65-F5344CB8AC3E}">
        <p14:creationId xmlns:p14="http://schemas.microsoft.com/office/powerpoint/2010/main" val="1527819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l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AEEECE-C67B-EF4E-9E56-E8569314477C}"/>
              </a:ext>
            </a:extLst>
          </p:cNvPr>
          <p:cNvSpPr/>
          <p:nvPr userDrawn="1"/>
        </p:nvSpPr>
        <p:spPr>
          <a:xfrm>
            <a:off x="0" y="0"/>
            <a:ext cx="12192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3" name="Rounded Rectangle 3">
            <a:extLst>
              <a:ext uri="{FF2B5EF4-FFF2-40B4-BE49-F238E27FC236}">
                <a16:creationId xmlns:a16="http://schemas.microsoft.com/office/drawing/2014/main" id="{15256A7B-EFF4-0B5F-23D3-6815692AF7B0}"/>
              </a:ext>
            </a:extLst>
          </p:cNvPr>
          <p:cNvSpPr/>
          <p:nvPr userDrawn="1"/>
        </p:nvSpPr>
        <p:spPr>
          <a:xfrm>
            <a:off x="1789870" y="668457"/>
            <a:ext cx="8612260" cy="5090258"/>
          </a:xfrm>
          <a:prstGeom prst="roundRect">
            <a:avLst>
              <a:gd name="adj" fmla="val 7675"/>
            </a:avLst>
          </a:prstGeom>
          <a:solidFill>
            <a:schemeClr val="bg1"/>
          </a:solidFill>
          <a:ln>
            <a:no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solidFill>
                <a:schemeClr val="tx1">
                  <a:lumMod val="75000"/>
                  <a:lumOff val="25000"/>
                </a:schemeClr>
              </a:solidFill>
            </a:endParaRPr>
          </a:p>
        </p:txBody>
      </p:sp>
      <p:sp>
        <p:nvSpPr>
          <p:cNvPr id="4" name="Text Placeholder 3"/>
          <p:cNvSpPr>
            <a:spLocks noGrp="1"/>
          </p:cNvSpPr>
          <p:nvPr>
            <p:ph type="body" sz="quarter" idx="10" hasCustomPrompt="1"/>
          </p:nvPr>
        </p:nvSpPr>
        <p:spPr>
          <a:xfrm>
            <a:off x="2496000" y="2016603"/>
            <a:ext cx="7200000" cy="3240000"/>
          </a:xfrm>
          <a:prstGeom prst="rect">
            <a:avLst/>
          </a:prstGeom>
        </p:spPr>
        <p:txBody>
          <a:bodyPr anchor="ctr"/>
          <a:lstStyle>
            <a:lvl1pPr marL="0" indent="0" algn="ctr">
              <a:buNone/>
              <a:defRPr sz="2800">
                <a:solidFill>
                  <a:schemeClr val="tx1">
                    <a:lumMod val="75000"/>
                    <a:lumOff val="25000"/>
                  </a:schemeClr>
                </a:solidFill>
                <a:latin typeface="+mn-lt"/>
              </a:defRPr>
            </a:lvl1pPr>
          </a:lstStyle>
          <a:p>
            <a:pPr lvl="0"/>
            <a:r>
              <a:rPr lang="en-US" dirty="0"/>
              <a:t>Question and options</a:t>
            </a:r>
            <a:endParaRPr lang="en-AU" dirty="0"/>
          </a:p>
        </p:txBody>
      </p:sp>
      <p:sp>
        <p:nvSpPr>
          <p:cNvPr id="2" name="TextBox 1">
            <a:extLst>
              <a:ext uri="{FF2B5EF4-FFF2-40B4-BE49-F238E27FC236}">
                <a16:creationId xmlns:a16="http://schemas.microsoft.com/office/drawing/2014/main" id="{60CBAF02-ACB0-726F-2BA7-3155EDB5807F}"/>
              </a:ext>
            </a:extLst>
          </p:cNvPr>
          <p:cNvSpPr txBox="1"/>
          <p:nvPr userDrawn="1"/>
        </p:nvSpPr>
        <p:spPr>
          <a:xfrm>
            <a:off x="5469066" y="897062"/>
            <a:ext cx="1253869" cy="769441"/>
          </a:xfrm>
          <a:prstGeom prst="rect">
            <a:avLst/>
          </a:prstGeom>
          <a:noFill/>
        </p:spPr>
        <p:txBody>
          <a:bodyPr wrap="none" rtlCol="0">
            <a:spAutoFit/>
          </a:bodyPr>
          <a:lstStyle/>
          <a:p>
            <a:pPr algn="ctr"/>
            <a:r>
              <a:rPr lang="en-AU" sz="4400" dirty="0">
                <a:solidFill>
                  <a:schemeClr val="accent5"/>
                </a:solidFill>
                <a:latin typeface="+mj-lt"/>
              </a:rPr>
              <a:t>Poll:</a:t>
            </a:r>
          </a:p>
        </p:txBody>
      </p:sp>
      <p:pic>
        <p:nvPicPr>
          <p:cNvPr id="6" name="Picture 5">
            <a:extLst>
              <a:ext uri="{FF2B5EF4-FFF2-40B4-BE49-F238E27FC236}">
                <a16:creationId xmlns:a16="http://schemas.microsoft.com/office/drawing/2014/main" id="{FDE32129-FE54-7746-F69E-CA880587ADBC}"/>
              </a:ext>
            </a:extLst>
          </p:cNvPr>
          <p:cNvPicPr>
            <a:picLocks noChangeAspect="1"/>
          </p:cNvPicPr>
          <p:nvPr userDrawn="1"/>
        </p:nvPicPr>
        <p:blipFill>
          <a:blip r:embed="rId2"/>
          <a:stretch>
            <a:fillRect/>
          </a:stretch>
        </p:blipFill>
        <p:spPr>
          <a:xfrm>
            <a:off x="10166191" y="6504505"/>
            <a:ext cx="1844366" cy="180000"/>
          </a:xfrm>
          <a:prstGeom prst="rect">
            <a:avLst/>
          </a:prstGeom>
        </p:spPr>
      </p:pic>
      <p:pic>
        <p:nvPicPr>
          <p:cNvPr id="7" name="Picture 6">
            <a:extLst>
              <a:ext uri="{FF2B5EF4-FFF2-40B4-BE49-F238E27FC236}">
                <a16:creationId xmlns:a16="http://schemas.microsoft.com/office/drawing/2014/main" id="{6FA77D88-14AF-13E0-F332-F2F78FBD0D0F}"/>
              </a:ext>
            </a:extLst>
          </p:cNvPr>
          <p:cNvPicPr>
            <a:picLocks noChangeAspect="1"/>
          </p:cNvPicPr>
          <p:nvPr userDrawn="1"/>
        </p:nvPicPr>
        <p:blipFill>
          <a:blip r:embed="rId3"/>
          <a:srcRect b="11449"/>
          <a:stretch>
            <a:fillRect/>
          </a:stretch>
        </p:blipFill>
        <p:spPr>
          <a:xfrm>
            <a:off x="181443" y="6486505"/>
            <a:ext cx="2182235" cy="216000"/>
          </a:xfrm>
          <a:prstGeom prst="rect">
            <a:avLst/>
          </a:prstGeom>
        </p:spPr>
      </p:pic>
    </p:spTree>
    <p:extLst>
      <p:ext uri="{BB962C8B-B14F-4D97-AF65-F5344CB8AC3E}">
        <p14:creationId xmlns:p14="http://schemas.microsoft.com/office/powerpoint/2010/main" val="1440781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and Blue Backgroun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577D95-B1DA-0021-B987-B225EE9E2CA7}"/>
              </a:ext>
            </a:extLst>
          </p:cNvPr>
          <p:cNvSpPr/>
          <p:nvPr userDrawn="1"/>
        </p:nvSpPr>
        <p:spPr>
          <a:xfrm>
            <a:off x="0" y="0"/>
            <a:ext cx="12192000" cy="685800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508381" y="317671"/>
            <a:ext cx="11175238" cy="709820"/>
          </a:xfrm>
        </p:spPr>
        <p:txBody>
          <a:bodyPr/>
          <a:lstStyle>
            <a:lvl1pPr>
              <a:defRPr lang="en-AU" sz="3200" b="0" i="0" dirty="0">
                <a:solidFill>
                  <a:schemeClr val="bg1"/>
                </a:solidFill>
                <a:cs typeface="Avenir LT Std 45 Book"/>
              </a:defRPr>
            </a:lvl1pPr>
          </a:lstStyle>
          <a:p>
            <a:pPr lvl="0" algn="l"/>
            <a:r>
              <a:rPr lang="en-US"/>
              <a:t>Click to edit Master title style</a:t>
            </a:r>
            <a:endParaRPr lang="en-AU" dirty="0"/>
          </a:p>
        </p:txBody>
      </p:sp>
      <p:pic>
        <p:nvPicPr>
          <p:cNvPr id="5" name="Picture 4">
            <a:extLst>
              <a:ext uri="{FF2B5EF4-FFF2-40B4-BE49-F238E27FC236}">
                <a16:creationId xmlns:a16="http://schemas.microsoft.com/office/drawing/2014/main" id="{5AEB78FD-3874-11DD-2EA1-8D0104D865A7}"/>
              </a:ext>
            </a:extLst>
          </p:cNvPr>
          <p:cNvPicPr>
            <a:picLocks noChangeAspect="1"/>
          </p:cNvPicPr>
          <p:nvPr userDrawn="1"/>
        </p:nvPicPr>
        <p:blipFill>
          <a:blip r:embed="rId2"/>
          <a:stretch>
            <a:fillRect/>
          </a:stretch>
        </p:blipFill>
        <p:spPr>
          <a:xfrm>
            <a:off x="10166191" y="6504505"/>
            <a:ext cx="1844366" cy="180000"/>
          </a:xfrm>
          <a:prstGeom prst="rect">
            <a:avLst/>
          </a:prstGeom>
        </p:spPr>
      </p:pic>
      <p:pic>
        <p:nvPicPr>
          <p:cNvPr id="6" name="Picture 5">
            <a:extLst>
              <a:ext uri="{FF2B5EF4-FFF2-40B4-BE49-F238E27FC236}">
                <a16:creationId xmlns:a16="http://schemas.microsoft.com/office/drawing/2014/main" id="{077DDE56-951C-9F14-1315-10B4727321F5}"/>
              </a:ext>
            </a:extLst>
          </p:cNvPr>
          <p:cNvPicPr>
            <a:picLocks noChangeAspect="1"/>
          </p:cNvPicPr>
          <p:nvPr userDrawn="1"/>
        </p:nvPicPr>
        <p:blipFill>
          <a:blip r:embed="rId3"/>
          <a:srcRect b="11449"/>
          <a:stretch>
            <a:fillRect/>
          </a:stretch>
        </p:blipFill>
        <p:spPr>
          <a:xfrm>
            <a:off x="181443" y="6486505"/>
            <a:ext cx="2182235" cy="216000"/>
          </a:xfrm>
          <a:prstGeom prst="rect">
            <a:avLst/>
          </a:prstGeom>
        </p:spPr>
      </p:pic>
    </p:spTree>
    <p:extLst>
      <p:ext uri="{BB962C8B-B14F-4D97-AF65-F5344CB8AC3E}">
        <p14:creationId xmlns:p14="http://schemas.microsoft.com/office/powerpoint/2010/main" val="682368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90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Title">
    <p:spTree>
      <p:nvGrpSpPr>
        <p:cNvPr id="1" name=""/>
        <p:cNvGrpSpPr/>
        <p:nvPr/>
      </p:nvGrpSpPr>
      <p:grpSpPr>
        <a:xfrm>
          <a:off x="0" y="0"/>
          <a:ext cx="0" cy="0"/>
          <a:chOff x="0" y="0"/>
          <a:chExt cx="0" cy="0"/>
        </a:xfrm>
      </p:grpSpPr>
      <p:sp>
        <p:nvSpPr>
          <p:cNvPr id="2" name="Rounded Rectangle 9">
            <a:extLst>
              <a:ext uri="{FF2B5EF4-FFF2-40B4-BE49-F238E27FC236}">
                <a16:creationId xmlns:a16="http://schemas.microsoft.com/office/drawing/2014/main" id="{0785C4D9-E125-72EC-DE07-EE05E73FD31C}"/>
              </a:ext>
            </a:extLst>
          </p:cNvPr>
          <p:cNvSpPr/>
          <p:nvPr userDrawn="1"/>
        </p:nvSpPr>
        <p:spPr>
          <a:xfrm flipV="1">
            <a:off x="0" y="0"/>
            <a:ext cx="12192000" cy="6042581"/>
          </a:xfrm>
          <a:prstGeom prst="round2SameRect">
            <a:avLst>
              <a:gd name="adj1" fmla="val 5894"/>
              <a:gd name="adj2" fmla="val 0"/>
            </a:avLst>
          </a:prstGeom>
          <a:solidFill>
            <a:schemeClr val="accent5">
              <a:alpha val="8971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p>
        </p:txBody>
      </p:sp>
      <p:sp>
        <p:nvSpPr>
          <p:cNvPr id="4" name="Text Placeholder 3">
            <a:extLst>
              <a:ext uri="{FF2B5EF4-FFF2-40B4-BE49-F238E27FC236}">
                <a16:creationId xmlns:a16="http://schemas.microsoft.com/office/drawing/2014/main" id="{98FC27C1-B3A8-432E-9420-40B219BE9B95}"/>
              </a:ext>
            </a:extLst>
          </p:cNvPr>
          <p:cNvSpPr>
            <a:spLocks noGrp="1"/>
          </p:cNvSpPr>
          <p:nvPr>
            <p:ph type="body" sz="quarter" idx="10"/>
          </p:nvPr>
        </p:nvSpPr>
        <p:spPr>
          <a:xfrm>
            <a:off x="1252772" y="3140968"/>
            <a:ext cx="9811780" cy="2538412"/>
          </a:xfrm>
          <a:prstGeom prst="rect">
            <a:avLst/>
          </a:prstGeom>
        </p:spPr>
        <p:txBody>
          <a:bodyPr anchor="ctr"/>
          <a:lstStyle>
            <a:lvl1pPr marL="0" indent="0" algn="ctr">
              <a:buNone/>
              <a:defRPr sz="5400">
                <a:solidFill>
                  <a:schemeClr val="bg1"/>
                </a:solidFill>
                <a:latin typeface="+mj-lt"/>
              </a:defRPr>
            </a:lvl1pPr>
            <a:lvl2pPr marL="457200" indent="0" algn="ctr">
              <a:buNone/>
              <a:defRPr>
                <a:solidFill>
                  <a:schemeClr val="bg1"/>
                </a:solidFill>
                <a:latin typeface="Avenir LT Std 55 Roman" panose="020B0503020203020204" pitchFamily="34" charset="0"/>
              </a:defRPr>
            </a:lvl2pPr>
            <a:lvl3pPr marL="914400" indent="0" algn="ctr">
              <a:buNone/>
              <a:defRPr>
                <a:solidFill>
                  <a:schemeClr val="bg1"/>
                </a:solidFill>
                <a:latin typeface="Avenir LT Std 55 Roman" panose="020B0503020203020204" pitchFamily="34" charset="0"/>
              </a:defRPr>
            </a:lvl3pPr>
            <a:lvl4pPr marL="1371600" indent="0" algn="ctr">
              <a:buNone/>
              <a:defRPr>
                <a:solidFill>
                  <a:schemeClr val="bg1"/>
                </a:solidFill>
                <a:latin typeface="Avenir LT Std 55 Roman" panose="020B0503020203020204" pitchFamily="34" charset="0"/>
              </a:defRPr>
            </a:lvl4pPr>
            <a:lvl5pPr marL="1828800" indent="0" algn="ctr">
              <a:buNone/>
              <a:defRPr>
                <a:solidFill>
                  <a:schemeClr val="bg1"/>
                </a:solidFill>
                <a:latin typeface="Avenir LT Std 55 Roman" panose="020B0503020203020204" pitchFamily="34" charset="0"/>
              </a:defRPr>
            </a:lvl5pPr>
          </a:lstStyle>
          <a:p>
            <a:pPr lvl="0"/>
            <a:r>
              <a:rPr lang="en-US"/>
              <a:t>Click to edit Master text styles</a:t>
            </a:r>
          </a:p>
        </p:txBody>
      </p:sp>
    </p:spTree>
    <p:extLst>
      <p:ext uri="{BB962C8B-B14F-4D97-AF65-F5344CB8AC3E}">
        <p14:creationId xmlns:p14="http://schemas.microsoft.com/office/powerpoint/2010/main" val="286292710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Title">
    <p:spTree>
      <p:nvGrpSpPr>
        <p:cNvPr id="1" name=""/>
        <p:cNvGrpSpPr/>
        <p:nvPr/>
      </p:nvGrpSpPr>
      <p:grpSpPr>
        <a:xfrm>
          <a:off x="0" y="0"/>
          <a:ext cx="0" cy="0"/>
          <a:chOff x="0" y="0"/>
          <a:chExt cx="0" cy="0"/>
        </a:xfrm>
      </p:grpSpPr>
      <p:sp>
        <p:nvSpPr>
          <p:cNvPr id="2" name="Rounded Rectangle 9">
            <a:extLst>
              <a:ext uri="{FF2B5EF4-FFF2-40B4-BE49-F238E27FC236}">
                <a16:creationId xmlns:a16="http://schemas.microsoft.com/office/drawing/2014/main" id="{F709CE64-D6DE-8745-1AA8-DD911BC1FA6D}"/>
              </a:ext>
            </a:extLst>
          </p:cNvPr>
          <p:cNvSpPr/>
          <p:nvPr userDrawn="1"/>
        </p:nvSpPr>
        <p:spPr>
          <a:xfrm flipV="1">
            <a:off x="0" y="0"/>
            <a:ext cx="12192000" cy="3429000"/>
          </a:xfrm>
          <a:prstGeom prst="round2SameRect">
            <a:avLst>
              <a:gd name="adj1" fmla="val 14735"/>
              <a:gd name="adj2" fmla="val 0"/>
            </a:avLst>
          </a:prstGeom>
          <a:solidFill>
            <a:schemeClr val="accent5">
              <a:alpha val="89711"/>
            </a:schemeClr>
          </a:solidFill>
          <a:ln>
            <a:noFill/>
          </a:ln>
          <a:effectLst>
            <a:outerShdw blurRad="254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p>
        </p:txBody>
      </p:sp>
      <p:sp>
        <p:nvSpPr>
          <p:cNvPr id="11" name="Title 1"/>
          <p:cNvSpPr>
            <a:spLocks noGrp="1"/>
          </p:cNvSpPr>
          <p:nvPr>
            <p:ph type="title" hasCustomPrompt="1"/>
          </p:nvPr>
        </p:nvSpPr>
        <p:spPr>
          <a:xfrm>
            <a:off x="2390775" y="908720"/>
            <a:ext cx="7410450" cy="2088232"/>
          </a:xfrm>
          <a:prstGeom prst="rect">
            <a:avLst/>
          </a:prstGeom>
        </p:spPr>
        <p:txBody>
          <a:bodyPr anchor="b"/>
          <a:lstStyle>
            <a:lvl1pPr algn="ctr">
              <a:defRPr sz="4000" b="0" i="0" u="none" cap="none" baseline="0">
                <a:solidFill>
                  <a:schemeClr val="bg1"/>
                </a:solidFill>
                <a:latin typeface="+mj-lt"/>
                <a:cs typeface="Avenir LT Std 35 Light" panose="020B0402020203020204" pitchFamily="34" charset="0"/>
              </a:defRPr>
            </a:lvl1pPr>
          </a:lstStyle>
          <a:p>
            <a:r>
              <a:rPr lang="en-AU" dirty="0"/>
              <a:t>Section title</a:t>
            </a:r>
            <a:endParaRPr lang="en-US" dirty="0"/>
          </a:p>
        </p:txBody>
      </p:sp>
      <p:sp>
        <p:nvSpPr>
          <p:cNvPr id="4" name="Text Placeholder 3">
            <a:extLst>
              <a:ext uri="{FF2B5EF4-FFF2-40B4-BE49-F238E27FC236}">
                <a16:creationId xmlns:a16="http://schemas.microsoft.com/office/drawing/2014/main" id="{850B6B44-F3C0-C06C-33DA-82BC47B01A94}"/>
              </a:ext>
            </a:extLst>
          </p:cNvPr>
          <p:cNvSpPr>
            <a:spLocks noGrp="1"/>
          </p:cNvSpPr>
          <p:nvPr>
            <p:ph type="body" sz="quarter" idx="10"/>
          </p:nvPr>
        </p:nvSpPr>
        <p:spPr>
          <a:xfrm>
            <a:off x="2390775" y="3717032"/>
            <a:ext cx="7410450" cy="1216025"/>
          </a:xfrm>
          <a:prstGeom prst="rect">
            <a:avLst/>
          </a:prstGeom>
        </p:spPr>
        <p:txBody>
          <a:bodyPr/>
          <a:lstStyle>
            <a:lvl1pPr marL="0" indent="0" algn="ctr">
              <a:buNone/>
              <a:defRPr sz="20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27178007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639762"/>
          </a:xfrm>
          <a:prstGeom prst="rect">
            <a:avLst/>
          </a:prstGeom>
        </p:spPr>
        <p:txBody>
          <a:bodyPr/>
          <a:lstStyle>
            <a:lvl1pPr algn="l">
              <a:defRPr sz="3200" b="0" i="0">
                <a:solidFill>
                  <a:schemeClr val="accent5"/>
                </a:solidFill>
                <a:latin typeface="+mj-lt"/>
                <a:cs typeface="Avenir LT Std 45 Book"/>
              </a:defRPr>
            </a:lvl1pPr>
          </a:lstStyle>
          <a:p>
            <a:r>
              <a:rPr lang="en-US"/>
              <a:t>Click to edit Master title style</a:t>
            </a:r>
            <a:endParaRPr lang="en-US" dirty="0"/>
          </a:p>
        </p:txBody>
      </p:sp>
      <p:sp>
        <p:nvSpPr>
          <p:cNvPr id="3" name="Content Placeholder 2"/>
          <p:cNvSpPr>
            <a:spLocks noGrp="1"/>
          </p:cNvSpPr>
          <p:nvPr>
            <p:ph idx="1" hasCustomPrompt="1"/>
          </p:nvPr>
        </p:nvSpPr>
        <p:spPr>
          <a:xfrm>
            <a:off x="609600" y="1271016"/>
            <a:ext cx="10972800" cy="4690871"/>
          </a:xfrm>
          <a:prstGeom prst="rect">
            <a:avLst/>
          </a:prstGeom>
        </p:spPr>
        <p:txBody>
          <a:bodyPr/>
          <a:lstStyle>
            <a:lvl1pPr>
              <a:spcBef>
                <a:spcPts val="1200"/>
              </a:spcBef>
              <a:buClr>
                <a:schemeClr val="accent5"/>
              </a:buClr>
              <a:buSzPct val="100000"/>
              <a:defRPr sz="2000" b="0" i="0">
                <a:solidFill>
                  <a:schemeClr val="tx1">
                    <a:lumMod val="75000"/>
                    <a:lumOff val="25000"/>
                  </a:schemeClr>
                </a:solidFill>
                <a:latin typeface="+mn-lt"/>
                <a:cs typeface="Avenir LT Std 45 Book"/>
              </a:defRPr>
            </a:lvl1pPr>
            <a:lvl2pPr marL="742950" indent="-285750">
              <a:spcBef>
                <a:spcPts val="600"/>
              </a:spcBef>
              <a:buClr>
                <a:schemeClr val="accent5"/>
              </a:buClr>
              <a:buSzPct val="100000"/>
              <a:buFont typeface="Merriweather Light" panose="00000400000000000000" pitchFamily="2" charset="0"/>
              <a:buChar char="–"/>
              <a:defRPr sz="1600" b="0" i="0">
                <a:solidFill>
                  <a:schemeClr val="tx1">
                    <a:lumMod val="75000"/>
                    <a:lumOff val="25000"/>
                  </a:schemeClr>
                </a:solidFill>
                <a:latin typeface="+mn-lt"/>
                <a:cs typeface="Avenir LT Std 45 Book"/>
              </a:defRPr>
            </a:lvl2pPr>
            <a:lvl3pPr>
              <a:spcBef>
                <a:spcPts val="300"/>
              </a:spcBef>
              <a:buClr>
                <a:schemeClr val="accent5"/>
              </a:buClr>
              <a:buSzPct val="100000"/>
              <a:buFont typeface="Merriweather Light" panose="00000400000000000000" pitchFamily="2" charset="0"/>
              <a:buChar char="›"/>
              <a:defRPr sz="1400" b="0" i="1">
                <a:solidFill>
                  <a:schemeClr val="tx1">
                    <a:lumMod val="75000"/>
                    <a:lumOff val="25000"/>
                  </a:schemeClr>
                </a:solidFill>
                <a:latin typeface="+mn-lt"/>
                <a:cs typeface="Avenir LT Std 45 Book"/>
              </a:defRPr>
            </a:lvl3pPr>
            <a:lvl4pPr>
              <a:defRPr b="0" i="0">
                <a:solidFill>
                  <a:schemeClr val="tx1">
                    <a:lumMod val="75000"/>
                    <a:lumOff val="25000"/>
                  </a:schemeClr>
                </a:solidFill>
                <a:latin typeface="Avenir LT Std 45 Book"/>
                <a:cs typeface="Avenir LT Std 45 Book"/>
              </a:defRPr>
            </a:lvl4pPr>
            <a:lvl5pPr>
              <a:defRPr b="0" i="0">
                <a:solidFill>
                  <a:schemeClr val="tx1">
                    <a:lumMod val="75000"/>
                    <a:lumOff val="25000"/>
                  </a:schemeClr>
                </a:solidFill>
                <a:latin typeface="Avenir LT Std 45 Book"/>
                <a:cs typeface="Avenir LT Std 45 Book"/>
              </a:defRPr>
            </a:lvl5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523671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639762"/>
          </a:xfrm>
          <a:prstGeom prst="rect">
            <a:avLst/>
          </a:prstGeom>
        </p:spPr>
        <p:txBody>
          <a:bodyPr/>
          <a:lstStyle>
            <a:lvl1pPr algn="l">
              <a:defRPr sz="3200" b="0" i="0">
                <a:solidFill>
                  <a:schemeClr val="accent5"/>
                </a:solidFill>
                <a:latin typeface="+mj-lt"/>
                <a:cs typeface="Avenir LT Std 45 Book"/>
              </a:defRPr>
            </a:lvl1pPr>
          </a:lstStyle>
          <a:p>
            <a:r>
              <a:rPr lang="en-US"/>
              <a:t>Click to edit Master title style</a:t>
            </a:r>
            <a:endParaRPr lang="en-US" dirty="0"/>
          </a:p>
        </p:txBody>
      </p:sp>
    </p:spTree>
    <p:extLst>
      <p:ext uri="{BB962C8B-B14F-4D97-AF65-F5344CB8AC3E}">
        <p14:creationId xmlns:p14="http://schemas.microsoft.com/office/powerpoint/2010/main" val="3557739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 y="1709928"/>
            <a:ext cx="5486400" cy="4251960"/>
          </a:xfrm>
          <a:prstGeom prst="rect">
            <a:avLst/>
          </a:prstGeom>
        </p:spPr>
        <p:txBody>
          <a:bodyPr/>
          <a:lstStyle>
            <a:lvl1pPr>
              <a:spcBef>
                <a:spcPts val="1200"/>
              </a:spcBef>
              <a:buClr>
                <a:schemeClr val="accent5"/>
              </a:buClr>
              <a:buSzPct val="100000"/>
              <a:defRPr sz="2400" b="0" i="0">
                <a:solidFill>
                  <a:schemeClr val="tx1">
                    <a:lumMod val="75000"/>
                    <a:lumOff val="25000"/>
                  </a:schemeClr>
                </a:solidFill>
                <a:latin typeface="+mn-lt"/>
                <a:cs typeface="Avenir LT Std 45 Book"/>
              </a:defRPr>
            </a:lvl1pPr>
            <a:lvl2pPr marL="742950" indent="-285750">
              <a:spcBef>
                <a:spcPts val="600"/>
              </a:spcBef>
              <a:buClr>
                <a:schemeClr val="accent5"/>
              </a:buClr>
              <a:buSzPct val="100000"/>
              <a:buFont typeface="Merriweather Light" panose="00000400000000000000" pitchFamily="2" charset="0"/>
              <a:buChar char="–"/>
              <a:defRPr sz="1800" b="0" i="0">
                <a:solidFill>
                  <a:schemeClr val="tx1">
                    <a:lumMod val="75000"/>
                    <a:lumOff val="25000"/>
                  </a:schemeClr>
                </a:solidFill>
                <a:latin typeface="+mn-lt"/>
                <a:cs typeface="Avenir LT Std 45 Book"/>
              </a:defRPr>
            </a:lvl2pPr>
            <a:lvl3pPr>
              <a:spcBef>
                <a:spcPts val="400"/>
              </a:spcBef>
              <a:buClr>
                <a:schemeClr val="accent5"/>
              </a:buClr>
              <a:buSzPct val="100000"/>
              <a:buFont typeface="Merriweather Light" panose="00000400000000000000" pitchFamily="2" charset="0"/>
              <a:buChar char="›"/>
              <a:defRPr sz="1600" b="0" i="1">
                <a:solidFill>
                  <a:schemeClr val="tx1">
                    <a:lumMod val="75000"/>
                    <a:lumOff val="25000"/>
                  </a:schemeClr>
                </a:solidFill>
                <a:latin typeface="+mn-lt"/>
                <a:cs typeface="Avenir LT Std 45 Book"/>
              </a:defRPr>
            </a:lvl3pPr>
            <a:lvl4pPr>
              <a:defRPr b="0" i="0">
                <a:solidFill>
                  <a:schemeClr val="tx1">
                    <a:lumMod val="75000"/>
                    <a:lumOff val="25000"/>
                  </a:schemeClr>
                </a:solidFill>
                <a:latin typeface="Avenir LT Std 45 Book"/>
                <a:cs typeface="Avenir LT Std 45 Book"/>
              </a:defRPr>
            </a:lvl4pPr>
            <a:lvl5pPr>
              <a:defRPr b="0" i="0">
                <a:solidFill>
                  <a:schemeClr val="tx1">
                    <a:lumMod val="75000"/>
                    <a:lumOff val="25000"/>
                  </a:schemeClr>
                </a:solidFill>
                <a:latin typeface="Avenir LT Std 45 Book"/>
                <a:cs typeface="Avenir LT Std 45 Book"/>
              </a:defRPr>
            </a:lvl5pPr>
          </a:lstStyle>
          <a:p>
            <a:pPr lvl="0"/>
            <a:r>
              <a:rPr lang="en-US" dirty="0"/>
              <a:t>Edit Master text styles</a:t>
            </a:r>
          </a:p>
          <a:p>
            <a:pPr lvl="1"/>
            <a:r>
              <a:rPr lang="en-US" dirty="0"/>
              <a:t>Second level</a:t>
            </a:r>
          </a:p>
          <a:p>
            <a:pPr lvl="2"/>
            <a:r>
              <a:rPr lang="en-US" dirty="0"/>
              <a:t>Third level</a:t>
            </a:r>
          </a:p>
        </p:txBody>
      </p:sp>
      <p:sp>
        <p:nvSpPr>
          <p:cNvPr id="2" name="Title 1">
            <a:extLst>
              <a:ext uri="{FF2B5EF4-FFF2-40B4-BE49-F238E27FC236}">
                <a16:creationId xmlns:a16="http://schemas.microsoft.com/office/drawing/2014/main" id="{7A8B8F10-97D7-AE83-59F4-453B9E6B63E4}"/>
              </a:ext>
            </a:extLst>
          </p:cNvPr>
          <p:cNvSpPr>
            <a:spLocks noGrp="1"/>
          </p:cNvSpPr>
          <p:nvPr>
            <p:ph type="title"/>
          </p:nvPr>
        </p:nvSpPr>
        <p:spPr>
          <a:xfrm>
            <a:off x="609600" y="274638"/>
            <a:ext cx="5486400" cy="1107847"/>
          </a:xfrm>
          <a:prstGeom prst="rect">
            <a:avLst/>
          </a:prstGeom>
        </p:spPr>
        <p:txBody>
          <a:bodyPr/>
          <a:lstStyle>
            <a:lvl1pPr algn="l">
              <a:defRPr sz="3200" b="0" i="0">
                <a:solidFill>
                  <a:schemeClr val="accent5"/>
                </a:solidFill>
                <a:latin typeface="+mj-lt"/>
                <a:cs typeface="Avenir LT Std 45 Book"/>
              </a:defRPr>
            </a:lvl1pPr>
          </a:lstStyle>
          <a:p>
            <a:r>
              <a:rPr lang="en-US"/>
              <a:t>Click to edit Master title style</a:t>
            </a:r>
            <a:endParaRPr lang="en-US" dirty="0"/>
          </a:p>
        </p:txBody>
      </p:sp>
    </p:spTree>
    <p:extLst>
      <p:ext uri="{BB962C8B-B14F-4D97-AF65-F5344CB8AC3E}">
        <p14:creationId xmlns:p14="http://schemas.microsoft.com/office/powerpoint/2010/main" val="2673103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15256A7B-EFF4-0B5F-23D3-6815692AF7B0}"/>
              </a:ext>
            </a:extLst>
          </p:cNvPr>
          <p:cNvSpPr/>
          <p:nvPr userDrawn="1"/>
        </p:nvSpPr>
        <p:spPr>
          <a:xfrm>
            <a:off x="2045195" y="1187567"/>
            <a:ext cx="8126327" cy="3770931"/>
          </a:xfrm>
          <a:prstGeom prst="roundRect">
            <a:avLst>
              <a:gd name="adj" fmla="val 7675"/>
            </a:avLst>
          </a:prstGeom>
          <a:solidFill>
            <a:schemeClr val="accent3"/>
          </a:solidFill>
          <a:ln>
            <a:no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p>
        </p:txBody>
      </p:sp>
      <p:sp>
        <p:nvSpPr>
          <p:cNvPr id="4" name="Text Placeholder 3"/>
          <p:cNvSpPr>
            <a:spLocks noGrp="1"/>
          </p:cNvSpPr>
          <p:nvPr>
            <p:ph type="body" sz="quarter" idx="10" hasCustomPrompt="1"/>
          </p:nvPr>
        </p:nvSpPr>
        <p:spPr>
          <a:xfrm>
            <a:off x="2464346" y="1714139"/>
            <a:ext cx="7266516" cy="2678752"/>
          </a:xfrm>
          <a:prstGeom prst="rect">
            <a:avLst/>
          </a:prstGeom>
        </p:spPr>
        <p:txBody>
          <a:bodyPr anchor="ctr"/>
          <a:lstStyle>
            <a:lvl1pPr marL="0" indent="0" algn="ctr">
              <a:buNone/>
              <a:defRPr sz="3200">
                <a:solidFill>
                  <a:schemeClr val="bg1"/>
                </a:solidFill>
                <a:latin typeface="+mn-lt"/>
              </a:defRPr>
            </a:lvl1pPr>
          </a:lstStyle>
          <a:p>
            <a:pPr lvl="0"/>
            <a:r>
              <a:rPr lang="en-US" dirty="0"/>
              <a:t>Message</a:t>
            </a:r>
            <a:endParaRPr lang="en-AU" dirty="0"/>
          </a:p>
        </p:txBody>
      </p:sp>
    </p:spTree>
    <p:extLst>
      <p:ext uri="{BB962C8B-B14F-4D97-AF65-F5344CB8AC3E}">
        <p14:creationId xmlns:p14="http://schemas.microsoft.com/office/powerpoint/2010/main" val="3840517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reak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AEEECE-C67B-EF4E-9E56-E8569314477C}"/>
              </a:ext>
            </a:extLst>
          </p:cNvPr>
          <p:cNvSpPr/>
          <p:nvPr userDrawn="1"/>
        </p:nvSpPr>
        <p:spPr>
          <a:xfrm>
            <a:off x="0" y="0"/>
            <a:ext cx="12192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3" name="Rounded Rectangle 3">
            <a:extLst>
              <a:ext uri="{FF2B5EF4-FFF2-40B4-BE49-F238E27FC236}">
                <a16:creationId xmlns:a16="http://schemas.microsoft.com/office/drawing/2014/main" id="{15256A7B-EFF4-0B5F-23D3-6815692AF7B0}"/>
              </a:ext>
            </a:extLst>
          </p:cNvPr>
          <p:cNvSpPr/>
          <p:nvPr userDrawn="1"/>
        </p:nvSpPr>
        <p:spPr>
          <a:xfrm>
            <a:off x="610871" y="668457"/>
            <a:ext cx="8612260" cy="5090258"/>
          </a:xfrm>
          <a:prstGeom prst="roundRect">
            <a:avLst>
              <a:gd name="adj" fmla="val 7675"/>
            </a:avLst>
          </a:prstGeom>
          <a:solidFill>
            <a:schemeClr val="bg1"/>
          </a:solidFill>
          <a:ln>
            <a:no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solidFill>
                <a:schemeClr val="tx1">
                  <a:lumMod val="75000"/>
                  <a:lumOff val="25000"/>
                </a:schemeClr>
              </a:solidFill>
            </a:endParaRPr>
          </a:p>
        </p:txBody>
      </p:sp>
      <p:sp>
        <p:nvSpPr>
          <p:cNvPr id="4" name="Text Placeholder 3"/>
          <p:cNvSpPr>
            <a:spLocks noGrp="1"/>
          </p:cNvSpPr>
          <p:nvPr>
            <p:ph type="body" sz="quarter" idx="10" hasCustomPrompt="1"/>
          </p:nvPr>
        </p:nvSpPr>
        <p:spPr>
          <a:xfrm>
            <a:off x="957001" y="1895108"/>
            <a:ext cx="7920000" cy="3600000"/>
          </a:xfrm>
          <a:prstGeom prst="rect">
            <a:avLst/>
          </a:prstGeom>
        </p:spPr>
        <p:txBody>
          <a:bodyPr anchor="t"/>
          <a:lstStyle>
            <a:lvl1pPr marL="358775" indent="-358775" algn="l">
              <a:spcBef>
                <a:spcPts val="1200"/>
              </a:spcBef>
              <a:buClr>
                <a:schemeClr val="accent3"/>
              </a:buClr>
              <a:buFont typeface="+mj-lt"/>
              <a:buAutoNum type="arabicPeriod"/>
              <a:defRPr sz="2400">
                <a:solidFill>
                  <a:schemeClr val="tx1">
                    <a:lumMod val="75000"/>
                    <a:lumOff val="25000"/>
                  </a:schemeClr>
                </a:solidFill>
                <a:latin typeface="+mn-lt"/>
              </a:defRPr>
            </a:lvl1pPr>
            <a:lvl2pPr>
              <a:spcBef>
                <a:spcPts val="600"/>
              </a:spcBef>
              <a:buClr>
                <a:schemeClr val="accent3"/>
              </a:buClr>
              <a:defRPr sz="2000" i="1">
                <a:solidFill>
                  <a:schemeClr val="tx1">
                    <a:lumMod val="75000"/>
                    <a:lumOff val="25000"/>
                  </a:schemeClr>
                </a:solidFill>
              </a:defRPr>
            </a:lvl2pPr>
          </a:lstStyle>
          <a:p>
            <a:pPr lvl="0"/>
            <a:r>
              <a:rPr lang="en-US" dirty="0"/>
              <a:t>Instructions</a:t>
            </a:r>
          </a:p>
          <a:p>
            <a:pPr lvl="1"/>
            <a:r>
              <a:rPr lang="en-US" dirty="0"/>
              <a:t>details</a:t>
            </a:r>
            <a:endParaRPr lang="en-AU" dirty="0"/>
          </a:p>
        </p:txBody>
      </p:sp>
      <p:sp>
        <p:nvSpPr>
          <p:cNvPr id="2" name="TextBox 1">
            <a:extLst>
              <a:ext uri="{FF2B5EF4-FFF2-40B4-BE49-F238E27FC236}">
                <a16:creationId xmlns:a16="http://schemas.microsoft.com/office/drawing/2014/main" id="{60CBAF02-ACB0-726F-2BA7-3155EDB5807F}"/>
              </a:ext>
            </a:extLst>
          </p:cNvPr>
          <p:cNvSpPr txBox="1"/>
          <p:nvPr userDrawn="1"/>
        </p:nvSpPr>
        <p:spPr>
          <a:xfrm>
            <a:off x="3591157" y="897062"/>
            <a:ext cx="2651688" cy="769441"/>
          </a:xfrm>
          <a:prstGeom prst="rect">
            <a:avLst/>
          </a:prstGeom>
          <a:noFill/>
        </p:spPr>
        <p:txBody>
          <a:bodyPr wrap="none" rtlCol="0">
            <a:spAutoFit/>
          </a:bodyPr>
          <a:lstStyle/>
          <a:p>
            <a:pPr algn="ctr"/>
            <a:r>
              <a:rPr lang="en-AU" sz="4400" dirty="0">
                <a:solidFill>
                  <a:schemeClr val="accent3"/>
                </a:solidFill>
                <a:latin typeface="+mj-lt"/>
              </a:rPr>
              <a:t>Breakout:</a:t>
            </a:r>
          </a:p>
        </p:txBody>
      </p:sp>
      <p:pic>
        <p:nvPicPr>
          <p:cNvPr id="10" name="Picture 9">
            <a:extLst>
              <a:ext uri="{FF2B5EF4-FFF2-40B4-BE49-F238E27FC236}">
                <a16:creationId xmlns:a16="http://schemas.microsoft.com/office/drawing/2014/main" id="{B32C9BF0-0B04-7CD7-1187-75CC73375461}"/>
              </a:ext>
            </a:extLst>
          </p:cNvPr>
          <p:cNvPicPr>
            <a:picLocks noChangeAspect="1"/>
          </p:cNvPicPr>
          <p:nvPr userDrawn="1"/>
        </p:nvPicPr>
        <p:blipFill>
          <a:blip r:embed="rId2"/>
          <a:srcRect b="12367"/>
          <a:stretch>
            <a:fillRect/>
          </a:stretch>
        </p:blipFill>
        <p:spPr>
          <a:xfrm>
            <a:off x="181443" y="6504505"/>
            <a:ext cx="2205092" cy="216000"/>
          </a:xfrm>
          <a:prstGeom prst="rect">
            <a:avLst/>
          </a:prstGeom>
        </p:spPr>
      </p:pic>
      <p:pic>
        <p:nvPicPr>
          <p:cNvPr id="12" name="Picture 11">
            <a:extLst>
              <a:ext uri="{FF2B5EF4-FFF2-40B4-BE49-F238E27FC236}">
                <a16:creationId xmlns:a16="http://schemas.microsoft.com/office/drawing/2014/main" id="{2B3EE2EE-FD22-450C-64AE-2B21E32ACA1D}"/>
              </a:ext>
            </a:extLst>
          </p:cNvPr>
          <p:cNvPicPr>
            <a:picLocks noChangeAspect="1"/>
          </p:cNvPicPr>
          <p:nvPr userDrawn="1"/>
        </p:nvPicPr>
        <p:blipFill>
          <a:blip r:embed="rId3"/>
          <a:stretch>
            <a:fillRect/>
          </a:stretch>
        </p:blipFill>
        <p:spPr>
          <a:xfrm>
            <a:off x="10166191" y="6504505"/>
            <a:ext cx="1844366" cy="180000"/>
          </a:xfrm>
          <a:prstGeom prst="rect">
            <a:avLst/>
          </a:prstGeom>
        </p:spPr>
      </p:pic>
    </p:spTree>
    <p:extLst>
      <p:ext uri="{BB962C8B-B14F-4D97-AF65-F5344CB8AC3E}">
        <p14:creationId xmlns:p14="http://schemas.microsoft.com/office/powerpoint/2010/main" val="4126582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AEEECE-C67B-EF4E-9E56-E8569314477C}"/>
              </a:ext>
            </a:extLst>
          </p:cNvPr>
          <p:cNvSpPr/>
          <p:nvPr userDrawn="1"/>
        </p:nvSpPr>
        <p:spPr>
          <a:xfrm>
            <a:off x="0" y="0"/>
            <a:ext cx="12192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3" name="Rounded Rectangle 3">
            <a:extLst>
              <a:ext uri="{FF2B5EF4-FFF2-40B4-BE49-F238E27FC236}">
                <a16:creationId xmlns:a16="http://schemas.microsoft.com/office/drawing/2014/main" id="{15256A7B-EFF4-0B5F-23D3-6815692AF7B0}"/>
              </a:ext>
            </a:extLst>
          </p:cNvPr>
          <p:cNvSpPr/>
          <p:nvPr userDrawn="1"/>
        </p:nvSpPr>
        <p:spPr>
          <a:xfrm>
            <a:off x="610871" y="668457"/>
            <a:ext cx="8612260" cy="5090258"/>
          </a:xfrm>
          <a:prstGeom prst="roundRect">
            <a:avLst>
              <a:gd name="adj" fmla="val 7675"/>
            </a:avLst>
          </a:prstGeom>
          <a:solidFill>
            <a:schemeClr val="bg1"/>
          </a:solidFill>
          <a:ln>
            <a:no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24" dirty="0">
              <a:solidFill>
                <a:schemeClr val="tx1">
                  <a:lumMod val="75000"/>
                  <a:lumOff val="25000"/>
                </a:schemeClr>
              </a:solidFill>
            </a:endParaRPr>
          </a:p>
        </p:txBody>
      </p:sp>
      <p:sp>
        <p:nvSpPr>
          <p:cNvPr id="4" name="Text Placeholder 3"/>
          <p:cNvSpPr>
            <a:spLocks noGrp="1"/>
          </p:cNvSpPr>
          <p:nvPr>
            <p:ph type="body" sz="quarter" idx="10" hasCustomPrompt="1"/>
          </p:nvPr>
        </p:nvSpPr>
        <p:spPr>
          <a:xfrm>
            <a:off x="957001" y="1895108"/>
            <a:ext cx="7920000" cy="3600000"/>
          </a:xfrm>
          <a:prstGeom prst="rect">
            <a:avLst/>
          </a:prstGeom>
        </p:spPr>
        <p:txBody>
          <a:bodyPr anchor="t"/>
          <a:lstStyle>
            <a:lvl1pPr marL="0" indent="0" algn="l">
              <a:spcBef>
                <a:spcPts val="1200"/>
              </a:spcBef>
              <a:buNone/>
              <a:defRPr lang="en-AU" sz="2400" dirty="0">
                <a:solidFill>
                  <a:schemeClr val="tx1">
                    <a:lumMod val="75000"/>
                    <a:lumOff val="25000"/>
                  </a:schemeClr>
                </a:solidFill>
              </a:defRPr>
            </a:lvl1pPr>
            <a:lvl2pPr marL="990600" indent="-247650">
              <a:spcBef>
                <a:spcPts val="600"/>
              </a:spcBef>
              <a:buFont typeface="Merriweather Light" panose="00000400000000000000" pitchFamily="2" charset="0"/>
              <a:buChar char="–"/>
              <a:defRPr lang="en-AU" sz="2000" i="1" kern="1200" dirty="0">
                <a:solidFill>
                  <a:schemeClr val="tx1">
                    <a:lumMod val="75000"/>
                    <a:lumOff val="25000"/>
                  </a:schemeClr>
                </a:solidFill>
                <a:latin typeface="+mn-lt"/>
                <a:ea typeface="+mn-ea"/>
                <a:cs typeface="+mn-cs"/>
              </a:defRPr>
            </a:lvl2pPr>
          </a:lstStyle>
          <a:p>
            <a:pPr marL="358775" lvl="0" indent="-358775">
              <a:buClr>
                <a:schemeClr val="accent3"/>
              </a:buClr>
              <a:buFont typeface="+mj-lt"/>
              <a:buAutoNum type="arabicPeriod"/>
            </a:pPr>
            <a:r>
              <a:rPr lang="en-US" dirty="0"/>
              <a:t>Instructions</a:t>
            </a:r>
          </a:p>
          <a:p>
            <a:pPr marL="742950" lvl="1" indent="-285750" algn="l" defTabSz="457200" rtl="0" eaLnBrk="1" latinLnBrk="0" hangingPunct="1">
              <a:spcBef>
                <a:spcPct val="20000"/>
              </a:spcBef>
              <a:buClr>
                <a:schemeClr val="accent3"/>
              </a:buClr>
              <a:buFont typeface="Arial"/>
              <a:buChar char="–"/>
            </a:pPr>
            <a:r>
              <a:rPr lang="en-US" dirty="0"/>
              <a:t>details</a:t>
            </a:r>
            <a:endParaRPr lang="en-AU" dirty="0"/>
          </a:p>
        </p:txBody>
      </p:sp>
      <p:sp>
        <p:nvSpPr>
          <p:cNvPr id="2" name="TextBox 1">
            <a:extLst>
              <a:ext uri="{FF2B5EF4-FFF2-40B4-BE49-F238E27FC236}">
                <a16:creationId xmlns:a16="http://schemas.microsoft.com/office/drawing/2014/main" id="{60CBAF02-ACB0-726F-2BA7-3155EDB5807F}"/>
              </a:ext>
            </a:extLst>
          </p:cNvPr>
          <p:cNvSpPr txBox="1"/>
          <p:nvPr userDrawn="1"/>
        </p:nvSpPr>
        <p:spPr>
          <a:xfrm>
            <a:off x="3790732" y="897062"/>
            <a:ext cx="2252541" cy="769441"/>
          </a:xfrm>
          <a:prstGeom prst="rect">
            <a:avLst/>
          </a:prstGeom>
          <a:noFill/>
        </p:spPr>
        <p:txBody>
          <a:bodyPr wrap="none" rtlCol="0">
            <a:spAutoFit/>
          </a:bodyPr>
          <a:lstStyle/>
          <a:p>
            <a:pPr algn="ctr"/>
            <a:r>
              <a:rPr lang="en-AU" sz="4400" dirty="0">
                <a:solidFill>
                  <a:schemeClr val="accent3"/>
                </a:solidFill>
                <a:latin typeface="+mj-lt"/>
              </a:rPr>
              <a:t>Activity:</a:t>
            </a:r>
          </a:p>
        </p:txBody>
      </p:sp>
      <p:pic>
        <p:nvPicPr>
          <p:cNvPr id="6" name="Picture 5">
            <a:extLst>
              <a:ext uri="{FF2B5EF4-FFF2-40B4-BE49-F238E27FC236}">
                <a16:creationId xmlns:a16="http://schemas.microsoft.com/office/drawing/2014/main" id="{EC464786-F821-561A-892C-33CD3A0B09DF}"/>
              </a:ext>
            </a:extLst>
          </p:cNvPr>
          <p:cNvPicPr>
            <a:picLocks noChangeAspect="1"/>
          </p:cNvPicPr>
          <p:nvPr userDrawn="1"/>
        </p:nvPicPr>
        <p:blipFill>
          <a:blip r:embed="rId2"/>
          <a:srcRect b="12367"/>
          <a:stretch>
            <a:fillRect/>
          </a:stretch>
        </p:blipFill>
        <p:spPr>
          <a:xfrm>
            <a:off x="181443" y="6504505"/>
            <a:ext cx="2205092" cy="216000"/>
          </a:xfrm>
          <a:prstGeom prst="rect">
            <a:avLst/>
          </a:prstGeom>
        </p:spPr>
      </p:pic>
      <p:pic>
        <p:nvPicPr>
          <p:cNvPr id="7" name="Picture 6">
            <a:extLst>
              <a:ext uri="{FF2B5EF4-FFF2-40B4-BE49-F238E27FC236}">
                <a16:creationId xmlns:a16="http://schemas.microsoft.com/office/drawing/2014/main" id="{942D3A49-956F-06A9-6B07-15D647E344B6}"/>
              </a:ext>
            </a:extLst>
          </p:cNvPr>
          <p:cNvPicPr>
            <a:picLocks noChangeAspect="1"/>
          </p:cNvPicPr>
          <p:nvPr userDrawn="1"/>
        </p:nvPicPr>
        <p:blipFill>
          <a:blip r:embed="rId3"/>
          <a:stretch>
            <a:fillRect/>
          </a:stretch>
        </p:blipFill>
        <p:spPr>
          <a:xfrm>
            <a:off x="10166191" y="6504505"/>
            <a:ext cx="1844366" cy="180000"/>
          </a:xfrm>
          <a:prstGeom prst="rect">
            <a:avLst/>
          </a:prstGeom>
        </p:spPr>
      </p:pic>
    </p:spTree>
    <p:extLst>
      <p:ext uri="{BB962C8B-B14F-4D97-AF65-F5344CB8AC3E}">
        <p14:creationId xmlns:p14="http://schemas.microsoft.com/office/powerpoint/2010/main" val="1393595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2F2F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pic>
        <p:nvPicPr>
          <p:cNvPr id="5" name="Picture 4">
            <a:extLst>
              <a:ext uri="{FF2B5EF4-FFF2-40B4-BE49-F238E27FC236}">
                <a16:creationId xmlns:a16="http://schemas.microsoft.com/office/drawing/2014/main" id="{ED1C963C-D34C-B4CF-EFE8-FBDADF2915F2}"/>
              </a:ext>
            </a:extLst>
          </p:cNvPr>
          <p:cNvPicPr>
            <a:picLocks noChangeAspect="1"/>
          </p:cNvPicPr>
          <p:nvPr userDrawn="1"/>
        </p:nvPicPr>
        <p:blipFill>
          <a:blip r:embed="rId16"/>
          <a:stretch>
            <a:fillRect/>
          </a:stretch>
        </p:blipFill>
        <p:spPr>
          <a:xfrm>
            <a:off x="10192289" y="6521849"/>
            <a:ext cx="1844366" cy="180000"/>
          </a:xfrm>
          <a:prstGeom prst="rect">
            <a:avLst/>
          </a:prstGeom>
        </p:spPr>
      </p:pic>
      <p:pic>
        <p:nvPicPr>
          <p:cNvPr id="10" name="Picture 9">
            <a:extLst>
              <a:ext uri="{FF2B5EF4-FFF2-40B4-BE49-F238E27FC236}">
                <a16:creationId xmlns:a16="http://schemas.microsoft.com/office/drawing/2014/main" id="{BB1DA340-F6EF-B2FD-A221-FF7F81AFCE5F}"/>
              </a:ext>
            </a:extLst>
          </p:cNvPr>
          <p:cNvPicPr>
            <a:picLocks noChangeAspect="1"/>
          </p:cNvPicPr>
          <p:nvPr userDrawn="1"/>
        </p:nvPicPr>
        <p:blipFill>
          <a:blip r:embed="rId17"/>
          <a:srcRect b="12279"/>
          <a:stretch>
            <a:fillRect/>
          </a:stretch>
        </p:blipFill>
        <p:spPr>
          <a:xfrm>
            <a:off x="155345" y="6521849"/>
            <a:ext cx="2208614" cy="216000"/>
          </a:xfrm>
          <a:prstGeom prst="rect">
            <a:avLst/>
          </a:prstGeom>
        </p:spPr>
      </p:pic>
    </p:spTree>
    <p:extLst>
      <p:ext uri="{BB962C8B-B14F-4D97-AF65-F5344CB8AC3E}">
        <p14:creationId xmlns:p14="http://schemas.microsoft.com/office/powerpoint/2010/main" val="2719022565"/>
      </p:ext>
    </p:extLst>
  </p:cSld>
  <p:clrMap bg1="lt1" tx1="dk1" bg2="lt2" tx2="dk2" accent1="accent1" accent2="accent2" accent3="accent3" accent4="accent4" accent5="accent5" accent6="accent6" hlink="hlink" folHlink="folHlink"/>
  <p:sldLayoutIdLst>
    <p:sldLayoutId id="2147483649" r:id="rId1"/>
    <p:sldLayoutId id="2147483670" r:id="rId2"/>
    <p:sldLayoutId id="2147483671" r:id="rId3"/>
    <p:sldLayoutId id="2147483650" r:id="rId4"/>
    <p:sldLayoutId id="2147483664" r:id="rId5"/>
    <p:sldLayoutId id="2147483662" r:id="rId6"/>
    <p:sldLayoutId id="2147483651" r:id="rId7"/>
    <p:sldLayoutId id="2147483665" r:id="rId8"/>
    <p:sldLayoutId id="2147483668" r:id="rId9"/>
    <p:sldLayoutId id="2147483669" r:id="rId10"/>
    <p:sldLayoutId id="2147483666" r:id="rId11"/>
    <p:sldLayoutId id="2147483667" r:id="rId12"/>
    <p:sldLayoutId id="2147483663" r:id="rId13"/>
    <p:sldLayoutId id="2147483655"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F6A8036-9081-BE79-F42A-AD6A78FBCE29}"/>
              </a:ext>
            </a:extLst>
          </p:cNvPr>
          <p:cNvSpPr>
            <a:spLocks noGrp="1"/>
          </p:cNvSpPr>
          <p:nvPr>
            <p:ph type="body" sz="quarter" idx="11"/>
          </p:nvPr>
        </p:nvSpPr>
        <p:spPr/>
        <p:txBody>
          <a:bodyPr/>
          <a:lstStyle/>
          <a:p>
            <a:r>
              <a:rPr lang="en-AU" dirty="0"/>
              <a:t>Calculating our Measurement Maturity Score and discovering where our measurement approach is strong, and where it’s letting us down.</a:t>
            </a:r>
          </a:p>
        </p:txBody>
      </p:sp>
      <p:sp>
        <p:nvSpPr>
          <p:cNvPr id="3" name="TextBox 2">
            <a:extLst>
              <a:ext uri="{FF2B5EF4-FFF2-40B4-BE49-F238E27FC236}">
                <a16:creationId xmlns:a16="http://schemas.microsoft.com/office/drawing/2014/main" id="{7993A7E3-AA2D-2F69-15FF-B4FBEF712427}"/>
              </a:ext>
            </a:extLst>
          </p:cNvPr>
          <p:cNvSpPr txBox="1"/>
          <p:nvPr/>
        </p:nvSpPr>
        <p:spPr>
          <a:xfrm>
            <a:off x="2984412" y="2037673"/>
            <a:ext cx="6223178" cy="1938992"/>
          </a:xfrm>
          <a:prstGeom prst="rect">
            <a:avLst/>
          </a:prstGeom>
          <a:noFill/>
        </p:spPr>
        <p:txBody>
          <a:bodyPr wrap="none" rtlCol="0">
            <a:spAutoFit/>
          </a:bodyPr>
          <a:lstStyle/>
          <a:p>
            <a:pPr algn="ctr"/>
            <a:r>
              <a:rPr lang="en-AU" sz="6000" dirty="0">
                <a:solidFill>
                  <a:schemeClr val="bg1"/>
                </a:solidFill>
                <a:latin typeface="+mj-lt"/>
              </a:rPr>
              <a:t>PuMP Diagnostic </a:t>
            </a:r>
            <a:br>
              <a:rPr lang="en-AU" sz="6000" dirty="0">
                <a:solidFill>
                  <a:schemeClr val="bg1"/>
                </a:solidFill>
                <a:latin typeface="+mj-lt"/>
              </a:rPr>
            </a:br>
            <a:r>
              <a:rPr lang="en-AU" sz="6000" dirty="0">
                <a:solidFill>
                  <a:schemeClr val="bg1"/>
                </a:solidFill>
                <a:latin typeface="+mj-lt"/>
              </a:rPr>
              <a:t>Discussion</a:t>
            </a:r>
          </a:p>
        </p:txBody>
      </p:sp>
    </p:spTree>
    <p:extLst>
      <p:ext uri="{BB962C8B-B14F-4D97-AF65-F5344CB8AC3E}">
        <p14:creationId xmlns:p14="http://schemas.microsoft.com/office/powerpoint/2010/main" val="3784325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AU" dirty="0"/>
              <a:t>PuMP Diagnostic Discussion Tool</a:t>
            </a:r>
          </a:p>
        </p:txBody>
      </p:sp>
      <p:pic>
        <p:nvPicPr>
          <p:cNvPr id="3" name="Picture 2"/>
          <p:cNvPicPr>
            <a:picLocks noChangeAspect="1"/>
          </p:cNvPicPr>
          <p:nvPr/>
        </p:nvPicPr>
        <p:blipFill>
          <a:blip r:embed="rId3">
            <a:clrChange>
              <a:clrFrom>
                <a:srgbClr val="FFFFFF"/>
              </a:clrFrom>
              <a:clrTo>
                <a:srgbClr val="FFFFFF">
                  <a:alpha val="0"/>
                </a:srgbClr>
              </a:clrTo>
            </a:clrChange>
          </a:blip>
          <a:stretch>
            <a:fillRect/>
          </a:stretch>
        </p:blipFill>
        <p:spPr>
          <a:xfrm>
            <a:off x="2253182" y="1720284"/>
            <a:ext cx="7685636" cy="3678820"/>
          </a:xfrm>
          <a:prstGeom prst="rect">
            <a:avLst/>
          </a:prstGeom>
        </p:spPr>
      </p:pic>
    </p:spTree>
    <p:extLst>
      <p:ext uri="{BB962C8B-B14F-4D97-AF65-F5344CB8AC3E}">
        <p14:creationId xmlns:p14="http://schemas.microsoft.com/office/powerpoint/2010/main" val="4205246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We’ll capture our discussion </a:t>
            </a:r>
            <a:br>
              <a:rPr lang="en-AU" dirty="0"/>
            </a:br>
            <a:r>
              <a:rPr lang="en-AU" dirty="0"/>
              <a:t>in a spreadsheet</a:t>
            </a:r>
          </a:p>
        </p:txBody>
      </p:sp>
      <p:pic>
        <p:nvPicPr>
          <p:cNvPr id="4" name="Picture 3"/>
          <p:cNvPicPr>
            <a:picLocks noChangeAspect="1"/>
          </p:cNvPicPr>
          <p:nvPr/>
        </p:nvPicPr>
        <p:blipFill>
          <a:blip r:embed="rId3"/>
          <a:stretch>
            <a:fillRect/>
          </a:stretch>
        </p:blipFill>
        <p:spPr>
          <a:xfrm>
            <a:off x="1981200" y="2003791"/>
            <a:ext cx="8229600" cy="2850418"/>
          </a:xfrm>
          <a:prstGeom prst="rect">
            <a:avLst/>
          </a:prstGeom>
        </p:spPr>
      </p:pic>
    </p:spTree>
    <p:extLst>
      <p:ext uri="{BB962C8B-B14F-4D97-AF65-F5344CB8AC3E}">
        <p14:creationId xmlns:p14="http://schemas.microsoft.com/office/powerpoint/2010/main" val="4217021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3A317-48FC-4CBF-B3BC-4697E39E8FCA}"/>
              </a:ext>
            </a:extLst>
          </p:cNvPr>
          <p:cNvSpPr>
            <a:spLocks noGrp="1"/>
          </p:cNvSpPr>
          <p:nvPr>
            <p:ph type="title"/>
          </p:nvPr>
        </p:nvSpPr>
        <p:spPr/>
        <p:txBody>
          <a:bodyPr/>
          <a:lstStyle/>
          <a:p>
            <a:r>
              <a:rPr lang="en-AU" dirty="0"/>
              <a:t>How does our measurement approach score?</a:t>
            </a:r>
          </a:p>
        </p:txBody>
      </p:sp>
      <p:sp>
        <p:nvSpPr>
          <p:cNvPr id="3" name="Content Placeholder 2">
            <a:extLst>
              <a:ext uri="{FF2B5EF4-FFF2-40B4-BE49-F238E27FC236}">
                <a16:creationId xmlns:a16="http://schemas.microsoft.com/office/drawing/2014/main" id="{A5EF020E-F6BA-4D6E-B7F8-D581D8B0A80D}"/>
              </a:ext>
            </a:extLst>
          </p:cNvPr>
          <p:cNvSpPr>
            <a:spLocks noGrp="1"/>
          </p:cNvSpPr>
          <p:nvPr>
            <p:ph idx="1"/>
          </p:nvPr>
        </p:nvSpPr>
        <p:spPr>
          <a:xfrm>
            <a:off x="1981200" y="2019301"/>
            <a:ext cx="8229600" cy="4106863"/>
          </a:xfrm>
        </p:spPr>
        <p:txBody>
          <a:bodyPr/>
          <a:lstStyle/>
          <a:p>
            <a:pPr marL="457200" indent="-457200" algn="ctr">
              <a:buFont typeface="+mj-lt"/>
              <a:buAutoNum type="arabicPeriod"/>
            </a:pPr>
            <a:r>
              <a:rPr lang="en-AU" sz="3200" dirty="0"/>
              <a:t>KPI Approach Scores</a:t>
            </a:r>
          </a:p>
          <a:p>
            <a:pPr marL="457200" indent="-457200" algn="ctr">
              <a:buFont typeface="+mj-lt"/>
              <a:buAutoNum type="arabicPeriod"/>
            </a:pPr>
            <a:r>
              <a:rPr lang="en-AU" sz="3200" dirty="0"/>
              <a:t>Measurement Maturity Score</a:t>
            </a:r>
          </a:p>
        </p:txBody>
      </p:sp>
    </p:spTree>
    <p:extLst>
      <p:ext uri="{BB962C8B-B14F-4D97-AF65-F5344CB8AC3E}">
        <p14:creationId xmlns:p14="http://schemas.microsoft.com/office/powerpoint/2010/main" val="268516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28215-2FC5-4C00-BBCE-58F88C06F393}"/>
              </a:ext>
            </a:extLst>
          </p:cNvPr>
          <p:cNvSpPr>
            <a:spLocks noGrp="1"/>
          </p:cNvSpPr>
          <p:nvPr>
            <p:ph type="title"/>
          </p:nvPr>
        </p:nvSpPr>
        <p:spPr/>
        <p:txBody>
          <a:bodyPr/>
          <a:lstStyle/>
          <a:p>
            <a:r>
              <a:rPr lang="en-AU" dirty="0"/>
              <a:t>Should we, and how should we, improve our KPI maturity?</a:t>
            </a:r>
          </a:p>
        </p:txBody>
      </p:sp>
    </p:spTree>
    <p:extLst>
      <p:ext uri="{BB962C8B-B14F-4D97-AF65-F5344CB8AC3E}">
        <p14:creationId xmlns:p14="http://schemas.microsoft.com/office/powerpoint/2010/main" val="3510511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5E645B-9899-7A93-B588-1EFE2D6A8776}"/>
              </a:ext>
            </a:extLst>
          </p:cNvPr>
          <p:cNvSpPr>
            <a:spLocks noGrp="1"/>
          </p:cNvSpPr>
          <p:nvPr>
            <p:ph type="title"/>
          </p:nvPr>
        </p:nvSpPr>
        <p:spPr/>
        <p:txBody>
          <a:bodyPr/>
          <a:lstStyle/>
          <a:p>
            <a:r>
              <a:rPr lang="en-AU" dirty="0"/>
              <a:t>The PuMP Blueprint®</a:t>
            </a:r>
          </a:p>
        </p:txBody>
      </p:sp>
      <p:sp>
        <p:nvSpPr>
          <p:cNvPr id="4" name="Snip Single Corner Rectangle 25">
            <a:extLst>
              <a:ext uri="{FF2B5EF4-FFF2-40B4-BE49-F238E27FC236}">
                <a16:creationId xmlns:a16="http://schemas.microsoft.com/office/drawing/2014/main" id="{6DC3EFF4-F0A6-8AF4-AB1F-9130C80E76D2}"/>
              </a:ext>
            </a:extLst>
          </p:cNvPr>
          <p:cNvSpPr/>
          <p:nvPr/>
        </p:nvSpPr>
        <p:spPr>
          <a:xfrm>
            <a:off x="1820753" y="1296269"/>
            <a:ext cx="1901952" cy="2012400"/>
          </a:xfrm>
          <a:prstGeom prst="roundRect">
            <a:avLst>
              <a:gd name="adj" fmla="val 13233"/>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Understanding Measurement’s Purpose </a:t>
            </a:r>
          </a:p>
          <a:p>
            <a:pPr defTabSz="457200"/>
            <a:endParaRPr lang="en-US" sz="1400" dirty="0">
              <a:solidFill>
                <a:schemeClr val="tx2"/>
              </a:solidFill>
            </a:endParaRPr>
          </a:p>
          <a:p>
            <a:pPr defTabSz="457200"/>
            <a:r>
              <a:rPr lang="en-US" sz="1100" dirty="0">
                <a:solidFill>
                  <a:schemeClr val="tx1">
                    <a:lumMod val="50000"/>
                    <a:lumOff val="50000"/>
                  </a:schemeClr>
                </a:solidFill>
              </a:rPr>
              <a:t>Fixing the focus firmly on continuous improvement as the purpose for measurement. </a:t>
            </a:r>
          </a:p>
        </p:txBody>
      </p:sp>
      <p:sp>
        <p:nvSpPr>
          <p:cNvPr id="5" name="Snip Single Corner Rectangle 26">
            <a:extLst>
              <a:ext uri="{FF2B5EF4-FFF2-40B4-BE49-F238E27FC236}">
                <a16:creationId xmlns:a16="http://schemas.microsoft.com/office/drawing/2014/main" id="{B5FA23BB-C06B-36A3-D4A9-599C24971155}"/>
              </a:ext>
            </a:extLst>
          </p:cNvPr>
          <p:cNvSpPr/>
          <p:nvPr/>
        </p:nvSpPr>
        <p:spPr>
          <a:xfrm>
            <a:off x="4109039" y="1296268"/>
            <a:ext cx="1901952" cy="2012400"/>
          </a:xfrm>
          <a:prstGeom prst="roundRect">
            <a:avLst>
              <a:gd name="adj" fmla="val 12546"/>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Mapping Measurable Results </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Translating our strategy into clear, focused, and measurable performance results. </a:t>
            </a:r>
          </a:p>
        </p:txBody>
      </p:sp>
      <p:sp>
        <p:nvSpPr>
          <p:cNvPr id="6" name="Snip Single Corner Rectangle 27">
            <a:extLst>
              <a:ext uri="{FF2B5EF4-FFF2-40B4-BE49-F238E27FC236}">
                <a16:creationId xmlns:a16="http://schemas.microsoft.com/office/drawing/2014/main" id="{EECFD164-9733-DBEF-C9DA-9BFE5730E4C6}"/>
              </a:ext>
            </a:extLst>
          </p:cNvPr>
          <p:cNvSpPr/>
          <p:nvPr/>
        </p:nvSpPr>
        <p:spPr>
          <a:xfrm>
            <a:off x="6397325" y="1296269"/>
            <a:ext cx="1901952" cy="2012400"/>
          </a:xfrm>
          <a:prstGeom prst="roundRect">
            <a:avLst>
              <a:gd name="adj" fmla="val 11859"/>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Designing Meaningful Measures </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Choosing the most feasible and relevant measures that evidence our performance results. </a:t>
            </a:r>
          </a:p>
        </p:txBody>
      </p:sp>
      <p:sp>
        <p:nvSpPr>
          <p:cNvPr id="7" name="Snip Single Corner Rectangle 28">
            <a:extLst>
              <a:ext uri="{FF2B5EF4-FFF2-40B4-BE49-F238E27FC236}">
                <a16:creationId xmlns:a16="http://schemas.microsoft.com/office/drawing/2014/main" id="{34701EC7-04CF-E713-BE52-B9D84F76C7CC}"/>
              </a:ext>
            </a:extLst>
          </p:cNvPr>
          <p:cNvSpPr/>
          <p:nvPr/>
        </p:nvSpPr>
        <p:spPr>
          <a:xfrm>
            <a:off x="8685611" y="1294230"/>
            <a:ext cx="1901952" cy="2012400"/>
          </a:xfrm>
          <a:prstGeom prst="roundRect">
            <a:avLst>
              <a:gd name="adj" fmla="val 11859"/>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Building </a:t>
            </a:r>
          </a:p>
          <a:p>
            <a:pPr defTabSz="457200"/>
            <a:r>
              <a:rPr lang="en-US" sz="1500" dirty="0">
                <a:solidFill>
                  <a:schemeClr val="accent5"/>
                </a:solidFill>
                <a:latin typeface="+mj-lt"/>
              </a:rPr>
              <a:t>Buy-In to Measures </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Getting ownership from our stakeholders, quickly, easily and engagingly. </a:t>
            </a:r>
          </a:p>
        </p:txBody>
      </p:sp>
      <p:sp>
        <p:nvSpPr>
          <p:cNvPr id="8" name="Snip Single Corner Rectangle 36">
            <a:extLst>
              <a:ext uri="{FF2B5EF4-FFF2-40B4-BE49-F238E27FC236}">
                <a16:creationId xmlns:a16="http://schemas.microsoft.com/office/drawing/2014/main" id="{8D4A6741-9AF0-0887-21EA-2B23003C7279}"/>
              </a:ext>
            </a:extLst>
          </p:cNvPr>
          <p:cNvSpPr/>
          <p:nvPr/>
        </p:nvSpPr>
        <p:spPr>
          <a:xfrm>
            <a:off x="1820753" y="3936678"/>
            <a:ext cx="1901952" cy="2012400"/>
          </a:xfrm>
          <a:prstGeom prst="roundRect">
            <a:avLst>
              <a:gd name="adj" fmla="val 13233"/>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Implementing Measures</a:t>
            </a:r>
            <a:br>
              <a:rPr lang="en-US" sz="1500" dirty="0">
                <a:solidFill>
                  <a:schemeClr val="accent5"/>
                </a:solidFill>
                <a:latin typeface="+mj-lt"/>
              </a:rPr>
            </a:br>
            <a:r>
              <a:rPr lang="en-US" sz="1500" dirty="0">
                <a:solidFill>
                  <a:schemeClr val="accent5"/>
                </a:solidFill>
                <a:latin typeface="+mj-lt"/>
              </a:rPr>
              <a:t> </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Documenting in detail the data, analysis and reporting requirements for each of our measures. </a:t>
            </a:r>
          </a:p>
        </p:txBody>
      </p:sp>
      <p:sp>
        <p:nvSpPr>
          <p:cNvPr id="9" name="TextBox 8">
            <a:extLst>
              <a:ext uri="{FF2B5EF4-FFF2-40B4-BE49-F238E27FC236}">
                <a16:creationId xmlns:a16="http://schemas.microsoft.com/office/drawing/2014/main" id="{F5979104-EACF-3F58-0502-C5E21CF15618}"/>
              </a:ext>
            </a:extLst>
          </p:cNvPr>
          <p:cNvSpPr txBox="1"/>
          <p:nvPr/>
        </p:nvSpPr>
        <p:spPr>
          <a:xfrm>
            <a:off x="4011080" y="1027491"/>
            <a:ext cx="758541" cy="307777"/>
          </a:xfrm>
          <a:prstGeom prst="rect">
            <a:avLst/>
          </a:prstGeom>
          <a:noFill/>
        </p:spPr>
        <p:txBody>
          <a:bodyPr wrap="none" rtlCol="0">
            <a:spAutoFit/>
          </a:bodyPr>
          <a:lstStyle>
            <a:defPPr>
              <a:defRPr lang="en-US"/>
            </a:defPPr>
            <a:lvl1pPr>
              <a:defRPr sz="1100" kern="0">
                <a:solidFill>
                  <a:schemeClr val="accent3"/>
                </a:solidFill>
                <a:latin typeface="Manrope Medium" pitchFamily="2" charset="0"/>
                <a:ea typeface="Avenir Black" charset="0"/>
                <a:cs typeface="Avenir Black" charset="0"/>
              </a:defRPr>
            </a:lvl1pPr>
          </a:lstStyle>
          <a:p>
            <a:r>
              <a:rPr lang="en-US" sz="1400" dirty="0">
                <a:solidFill>
                  <a:schemeClr val="bg1"/>
                </a:solidFill>
              </a:rPr>
              <a:t>STEP 2</a:t>
            </a:r>
          </a:p>
        </p:txBody>
      </p:sp>
      <p:sp>
        <p:nvSpPr>
          <p:cNvPr id="10" name="TextBox 9">
            <a:extLst>
              <a:ext uri="{FF2B5EF4-FFF2-40B4-BE49-F238E27FC236}">
                <a16:creationId xmlns:a16="http://schemas.microsoft.com/office/drawing/2014/main" id="{5957C52E-EE85-5C4B-EC51-4A0E342A3B2C}"/>
              </a:ext>
            </a:extLst>
          </p:cNvPr>
          <p:cNvSpPr txBox="1"/>
          <p:nvPr/>
        </p:nvSpPr>
        <p:spPr>
          <a:xfrm>
            <a:off x="1732700" y="1027491"/>
            <a:ext cx="726481" cy="307777"/>
          </a:xfrm>
          <a:prstGeom prst="rect">
            <a:avLst/>
          </a:prstGeom>
          <a:noFill/>
        </p:spPr>
        <p:txBody>
          <a:bodyPr wrap="none" rtlCol="0">
            <a:spAutoFit/>
          </a:bodyPr>
          <a:lstStyle/>
          <a:p>
            <a:r>
              <a:rPr lang="en-US" sz="1400" kern="0" dirty="0">
                <a:solidFill>
                  <a:schemeClr val="bg1"/>
                </a:solidFill>
                <a:latin typeface="Manrope Medium" pitchFamily="2" charset="0"/>
                <a:ea typeface="Avenir Black" charset="0"/>
                <a:cs typeface="Avenir Black" charset="0"/>
              </a:rPr>
              <a:t>STEP 1</a:t>
            </a:r>
          </a:p>
        </p:txBody>
      </p:sp>
      <p:sp>
        <p:nvSpPr>
          <p:cNvPr id="11" name="TextBox 10">
            <a:extLst>
              <a:ext uri="{FF2B5EF4-FFF2-40B4-BE49-F238E27FC236}">
                <a16:creationId xmlns:a16="http://schemas.microsoft.com/office/drawing/2014/main" id="{D19E477E-636B-9A24-534D-D4CC5BBA5391}"/>
              </a:ext>
            </a:extLst>
          </p:cNvPr>
          <p:cNvSpPr txBox="1"/>
          <p:nvPr/>
        </p:nvSpPr>
        <p:spPr>
          <a:xfrm>
            <a:off x="6293083" y="1027491"/>
            <a:ext cx="755335" cy="307777"/>
          </a:xfrm>
          <a:prstGeom prst="rect">
            <a:avLst/>
          </a:prstGeom>
          <a:noFill/>
        </p:spPr>
        <p:txBody>
          <a:bodyPr wrap="none" rtlCol="0">
            <a:spAutoFit/>
          </a:bodyPr>
          <a:lstStyle>
            <a:defPPr>
              <a:defRPr lang="en-US"/>
            </a:defPPr>
            <a:lvl1pPr>
              <a:defRPr sz="1100" kern="0">
                <a:solidFill>
                  <a:schemeClr val="accent3"/>
                </a:solidFill>
                <a:latin typeface="Manrope Medium" pitchFamily="2" charset="0"/>
                <a:ea typeface="Avenir Black" charset="0"/>
                <a:cs typeface="Avenir Black" charset="0"/>
              </a:defRPr>
            </a:lvl1pPr>
          </a:lstStyle>
          <a:p>
            <a:r>
              <a:rPr lang="en-US" sz="1400" dirty="0">
                <a:solidFill>
                  <a:schemeClr val="bg1"/>
                </a:solidFill>
              </a:rPr>
              <a:t>STEP 3</a:t>
            </a:r>
          </a:p>
        </p:txBody>
      </p:sp>
      <p:sp>
        <p:nvSpPr>
          <p:cNvPr id="12" name="TextBox 11">
            <a:extLst>
              <a:ext uri="{FF2B5EF4-FFF2-40B4-BE49-F238E27FC236}">
                <a16:creationId xmlns:a16="http://schemas.microsoft.com/office/drawing/2014/main" id="{5EEC5DCC-6EA2-062D-174A-FC64515A631B}"/>
              </a:ext>
            </a:extLst>
          </p:cNvPr>
          <p:cNvSpPr txBox="1"/>
          <p:nvPr/>
        </p:nvSpPr>
        <p:spPr>
          <a:xfrm>
            <a:off x="8582469" y="1027491"/>
            <a:ext cx="761747" cy="307777"/>
          </a:xfrm>
          <a:prstGeom prst="rect">
            <a:avLst/>
          </a:prstGeom>
          <a:noFill/>
        </p:spPr>
        <p:txBody>
          <a:bodyPr wrap="none" rtlCol="0">
            <a:spAutoFit/>
          </a:bodyPr>
          <a:lstStyle>
            <a:defPPr>
              <a:defRPr lang="en-US"/>
            </a:defPPr>
            <a:lvl1pPr>
              <a:defRPr sz="1100" kern="0">
                <a:solidFill>
                  <a:schemeClr val="accent3"/>
                </a:solidFill>
                <a:latin typeface="Manrope Medium" pitchFamily="2" charset="0"/>
                <a:ea typeface="Avenir Black" charset="0"/>
                <a:cs typeface="Avenir Black" charset="0"/>
              </a:defRPr>
            </a:lvl1pPr>
          </a:lstStyle>
          <a:p>
            <a:r>
              <a:rPr lang="en-US" sz="1400" dirty="0">
                <a:solidFill>
                  <a:schemeClr val="bg1"/>
                </a:solidFill>
              </a:rPr>
              <a:t>STEP 4</a:t>
            </a:r>
          </a:p>
        </p:txBody>
      </p:sp>
      <p:sp>
        <p:nvSpPr>
          <p:cNvPr id="13" name="TextBox 12">
            <a:extLst>
              <a:ext uri="{FF2B5EF4-FFF2-40B4-BE49-F238E27FC236}">
                <a16:creationId xmlns:a16="http://schemas.microsoft.com/office/drawing/2014/main" id="{9147A531-0583-0B1D-4DD4-2187788F717F}"/>
              </a:ext>
            </a:extLst>
          </p:cNvPr>
          <p:cNvSpPr txBox="1"/>
          <p:nvPr/>
        </p:nvSpPr>
        <p:spPr>
          <a:xfrm>
            <a:off x="1732700" y="3654950"/>
            <a:ext cx="742511" cy="307777"/>
          </a:xfrm>
          <a:prstGeom prst="rect">
            <a:avLst/>
          </a:prstGeom>
          <a:noFill/>
        </p:spPr>
        <p:txBody>
          <a:bodyPr wrap="none" rtlCol="0">
            <a:spAutoFit/>
          </a:bodyPr>
          <a:lstStyle>
            <a:defPPr>
              <a:defRPr lang="en-US"/>
            </a:defPPr>
            <a:lvl1pPr>
              <a:defRPr sz="1400" kern="0">
                <a:solidFill>
                  <a:schemeClr val="bg1"/>
                </a:solidFill>
                <a:latin typeface="Manrope Medium" pitchFamily="2" charset="0"/>
                <a:ea typeface="Avenir Black" charset="0"/>
                <a:cs typeface="Avenir Black" charset="0"/>
              </a:defRPr>
            </a:lvl1pPr>
          </a:lstStyle>
          <a:p>
            <a:r>
              <a:rPr lang="en-US" dirty="0"/>
              <a:t>STEP 5</a:t>
            </a:r>
          </a:p>
        </p:txBody>
      </p:sp>
      <p:sp>
        <p:nvSpPr>
          <p:cNvPr id="14" name="Snip Single Corner Rectangle 52">
            <a:extLst>
              <a:ext uri="{FF2B5EF4-FFF2-40B4-BE49-F238E27FC236}">
                <a16:creationId xmlns:a16="http://schemas.microsoft.com/office/drawing/2014/main" id="{A540D4EC-41AE-A8EA-031D-366524BEE40D}"/>
              </a:ext>
            </a:extLst>
          </p:cNvPr>
          <p:cNvSpPr/>
          <p:nvPr/>
        </p:nvSpPr>
        <p:spPr>
          <a:xfrm>
            <a:off x="4103605" y="3936678"/>
            <a:ext cx="1901952" cy="2012400"/>
          </a:xfrm>
          <a:prstGeom prst="roundRect">
            <a:avLst>
              <a:gd name="adj" fmla="val 11172"/>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Interpreting Signals from Measures</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Focusing ourselves on gaps between as-is and to-be performance.</a:t>
            </a:r>
          </a:p>
        </p:txBody>
      </p:sp>
      <p:sp>
        <p:nvSpPr>
          <p:cNvPr id="15" name="Snip Single Corner Rectangle 53">
            <a:extLst>
              <a:ext uri="{FF2B5EF4-FFF2-40B4-BE49-F238E27FC236}">
                <a16:creationId xmlns:a16="http://schemas.microsoft.com/office/drawing/2014/main" id="{21FDAE75-8F00-A305-AA92-AE4DD5387BC1}"/>
              </a:ext>
            </a:extLst>
          </p:cNvPr>
          <p:cNvSpPr/>
          <p:nvPr/>
        </p:nvSpPr>
        <p:spPr>
          <a:xfrm>
            <a:off x="6397325" y="3936678"/>
            <a:ext cx="1901952" cy="2012400"/>
          </a:xfrm>
          <a:prstGeom prst="roundRect">
            <a:avLst>
              <a:gd name="adj" fmla="val 13233"/>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Reporting Performance Measures</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Creating useful and usable performance reports that inspire us to action.</a:t>
            </a:r>
          </a:p>
        </p:txBody>
      </p:sp>
      <p:sp>
        <p:nvSpPr>
          <p:cNvPr id="16" name="Snip Single Corner Rectangle 54">
            <a:extLst>
              <a:ext uri="{FF2B5EF4-FFF2-40B4-BE49-F238E27FC236}">
                <a16:creationId xmlns:a16="http://schemas.microsoft.com/office/drawing/2014/main" id="{3738B692-B6AD-D851-FC57-10180207216A}"/>
              </a:ext>
            </a:extLst>
          </p:cNvPr>
          <p:cNvSpPr/>
          <p:nvPr/>
        </p:nvSpPr>
        <p:spPr>
          <a:xfrm>
            <a:off x="8685611" y="3936678"/>
            <a:ext cx="1901952" cy="2012400"/>
          </a:xfrm>
          <a:prstGeom prst="roundRect">
            <a:avLst>
              <a:gd name="adj" fmla="val 12546"/>
            </a:avLst>
          </a:prstGeom>
          <a:solidFill>
            <a:schemeClr val="accent5">
              <a:lumMod val="20000"/>
              <a:lumOff val="80000"/>
            </a:schemeClr>
          </a:solidFill>
          <a:ln>
            <a:solidFill>
              <a:schemeClr val="accent5">
                <a:lumMod val="40000"/>
                <a:lumOff val="60000"/>
              </a:schemeClr>
            </a:solidFill>
          </a:ln>
          <a:effectLst>
            <a:outerShdw blurRad="490983"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US" sz="1500" dirty="0">
                <a:solidFill>
                  <a:schemeClr val="accent5"/>
                </a:solidFill>
                <a:latin typeface="+mj-lt"/>
              </a:rPr>
              <a:t>Reaching Performance Targets</a:t>
            </a:r>
          </a:p>
          <a:p>
            <a:pPr defTabSz="457200"/>
            <a:endParaRPr lang="en-US" sz="1400" dirty="0">
              <a:solidFill>
                <a:schemeClr val="tx2"/>
              </a:solidFill>
              <a:latin typeface="+mj-lt"/>
            </a:endParaRPr>
          </a:p>
          <a:p>
            <a:pPr defTabSz="457200"/>
            <a:r>
              <a:rPr lang="en-US" sz="1100" dirty="0">
                <a:solidFill>
                  <a:schemeClr val="tx1">
                    <a:lumMod val="50000"/>
                    <a:lumOff val="50000"/>
                  </a:schemeClr>
                </a:solidFill>
              </a:rPr>
              <a:t>Improving business processes to move as-is performance toward</a:t>
            </a:r>
          </a:p>
          <a:p>
            <a:pPr defTabSz="457200"/>
            <a:r>
              <a:rPr lang="en-US" sz="1100" dirty="0">
                <a:solidFill>
                  <a:schemeClr val="tx1">
                    <a:lumMod val="50000"/>
                    <a:lumOff val="50000"/>
                  </a:schemeClr>
                </a:solidFill>
              </a:rPr>
              <a:t>to-be.</a:t>
            </a:r>
          </a:p>
        </p:txBody>
      </p:sp>
      <p:sp>
        <p:nvSpPr>
          <p:cNvPr id="17" name="TextBox 16">
            <a:extLst>
              <a:ext uri="{FF2B5EF4-FFF2-40B4-BE49-F238E27FC236}">
                <a16:creationId xmlns:a16="http://schemas.microsoft.com/office/drawing/2014/main" id="{EF8C416B-73A2-4EBC-80D0-4693A51F5CFF}"/>
              </a:ext>
            </a:extLst>
          </p:cNvPr>
          <p:cNvSpPr txBox="1"/>
          <p:nvPr/>
        </p:nvSpPr>
        <p:spPr>
          <a:xfrm>
            <a:off x="4011080" y="3654950"/>
            <a:ext cx="750526" cy="307777"/>
          </a:xfrm>
          <a:prstGeom prst="rect">
            <a:avLst/>
          </a:prstGeom>
          <a:noFill/>
        </p:spPr>
        <p:txBody>
          <a:bodyPr wrap="none" rtlCol="0">
            <a:spAutoFit/>
          </a:bodyPr>
          <a:lstStyle>
            <a:defPPr>
              <a:defRPr lang="en-US"/>
            </a:defPPr>
            <a:lvl1pPr>
              <a:defRPr sz="1400" kern="0">
                <a:solidFill>
                  <a:schemeClr val="bg1"/>
                </a:solidFill>
                <a:latin typeface="Manrope Medium" pitchFamily="2" charset="0"/>
                <a:ea typeface="Avenir Black" charset="0"/>
                <a:cs typeface="Avenir Black" charset="0"/>
              </a:defRPr>
            </a:lvl1pPr>
          </a:lstStyle>
          <a:p>
            <a:r>
              <a:rPr lang="en-US" dirty="0"/>
              <a:t>STEP 6</a:t>
            </a:r>
          </a:p>
        </p:txBody>
      </p:sp>
      <p:sp>
        <p:nvSpPr>
          <p:cNvPr id="18" name="TextBox 17">
            <a:extLst>
              <a:ext uri="{FF2B5EF4-FFF2-40B4-BE49-F238E27FC236}">
                <a16:creationId xmlns:a16="http://schemas.microsoft.com/office/drawing/2014/main" id="{C90BC9FF-6993-A2D3-12FF-4EB702125291}"/>
              </a:ext>
            </a:extLst>
          </p:cNvPr>
          <p:cNvSpPr txBox="1"/>
          <p:nvPr/>
        </p:nvSpPr>
        <p:spPr>
          <a:xfrm>
            <a:off x="6293083" y="3654950"/>
            <a:ext cx="728084" cy="307777"/>
          </a:xfrm>
          <a:prstGeom prst="rect">
            <a:avLst/>
          </a:prstGeom>
          <a:noFill/>
        </p:spPr>
        <p:txBody>
          <a:bodyPr wrap="none" rtlCol="0">
            <a:spAutoFit/>
          </a:bodyPr>
          <a:lstStyle>
            <a:defPPr>
              <a:defRPr lang="en-US"/>
            </a:defPPr>
            <a:lvl1pPr>
              <a:defRPr sz="1400" kern="0">
                <a:solidFill>
                  <a:schemeClr val="bg1"/>
                </a:solidFill>
                <a:latin typeface="Manrope Medium" pitchFamily="2" charset="0"/>
                <a:ea typeface="Avenir Black" charset="0"/>
                <a:cs typeface="Avenir Black" charset="0"/>
              </a:defRPr>
            </a:lvl1pPr>
          </a:lstStyle>
          <a:p>
            <a:r>
              <a:rPr lang="en-US" dirty="0"/>
              <a:t>STEP 7</a:t>
            </a:r>
          </a:p>
        </p:txBody>
      </p:sp>
      <p:sp>
        <p:nvSpPr>
          <p:cNvPr id="19" name="TextBox 18">
            <a:extLst>
              <a:ext uri="{FF2B5EF4-FFF2-40B4-BE49-F238E27FC236}">
                <a16:creationId xmlns:a16="http://schemas.microsoft.com/office/drawing/2014/main" id="{24F49E3F-0726-3C6B-35BB-02F85D95664F}"/>
              </a:ext>
            </a:extLst>
          </p:cNvPr>
          <p:cNvSpPr txBox="1"/>
          <p:nvPr/>
        </p:nvSpPr>
        <p:spPr>
          <a:xfrm>
            <a:off x="8582469" y="3654950"/>
            <a:ext cx="742511" cy="307777"/>
          </a:xfrm>
          <a:prstGeom prst="rect">
            <a:avLst/>
          </a:prstGeom>
          <a:noFill/>
        </p:spPr>
        <p:txBody>
          <a:bodyPr wrap="none" rtlCol="0">
            <a:spAutoFit/>
          </a:bodyPr>
          <a:lstStyle>
            <a:defPPr>
              <a:defRPr lang="en-US"/>
            </a:defPPr>
            <a:lvl1pPr>
              <a:defRPr sz="1400" kern="0">
                <a:solidFill>
                  <a:schemeClr val="bg1"/>
                </a:solidFill>
                <a:latin typeface="Manrope Medium" pitchFamily="2" charset="0"/>
                <a:ea typeface="Avenir Black" charset="0"/>
                <a:cs typeface="Avenir Black" charset="0"/>
              </a:defRPr>
            </a:lvl1pPr>
          </a:lstStyle>
          <a:p>
            <a:r>
              <a:rPr lang="en-US" dirty="0"/>
              <a:t>STEP 8</a:t>
            </a:r>
          </a:p>
        </p:txBody>
      </p:sp>
      <p:cxnSp>
        <p:nvCxnSpPr>
          <p:cNvPr id="20" name="Elbow Connector 6">
            <a:extLst>
              <a:ext uri="{FF2B5EF4-FFF2-40B4-BE49-F238E27FC236}">
                <a16:creationId xmlns:a16="http://schemas.microsoft.com/office/drawing/2014/main" id="{88D111B7-B50F-5871-17A9-E9F4C04D081F}"/>
              </a:ext>
            </a:extLst>
          </p:cNvPr>
          <p:cNvCxnSpPr>
            <a:cxnSpLocks/>
            <a:stCxn id="7" idx="2"/>
            <a:endCxn id="8" idx="0"/>
          </p:cNvCxnSpPr>
          <p:nvPr/>
        </p:nvCxnSpPr>
        <p:spPr>
          <a:xfrm rot="5400000">
            <a:off x="5889134" y="189225"/>
            <a:ext cx="630048" cy="6864858"/>
          </a:xfrm>
          <a:prstGeom prst="bentConnector3">
            <a:avLst>
              <a:gd name="adj1" fmla="val 37560"/>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D5FE14CE-9186-7EBE-0EAC-4BED19FF8DA5}"/>
              </a:ext>
            </a:extLst>
          </p:cNvPr>
          <p:cNvSpPr/>
          <p:nvPr/>
        </p:nvSpPr>
        <p:spPr>
          <a:xfrm>
            <a:off x="2619607" y="3807524"/>
            <a:ext cx="206375" cy="20235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400">
              <a:solidFill>
                <a:schemeClr val="bg1"/>
              </a:solidFill>
              <a:latin typeface="+mj-lt"/>
            </a:endParaRPr>
          </a:p>
        </p:txBody>
      </p:sp>
      <p:cxnSp>
        <p:nvCxnSpPr>
          <p:cNvPr id="22" name="Straight Arrow Connector 21">
            <a:extLst>
              <a:ext uri="{FF2B5EF4-FFF2-40B4-BE49-F238E27FC236}">
                <a16:creationId xmlns:a16="http://schemas.microsoft.com/office/drawing/2014/main" id="{8D7F735C-1C03-19CD-3DDE-68F915873C79}"/>
              </a:ext>
            </a:extLst>
          </p:cNvPr>
          <p:cNvCxnSpPr>
            <a:stCxn id="4" idx="3"/>
            <a:endCxn id="5" idx="1"/>
          </p:cNvCxnSpPr>
          <p:nvPr/>
        </p:nvCxnSpPr>
        <p:spPr>
          <a:xfrm flipV="1">
            <a:off x="3722705" y="2302468"/>
            <a:ext cx="386334" cy="1"/>
          </a:xfrm>
          <a:prstGeom prst="straightConnector1">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75A35DDD-E487-99D5-EC67-740994A268F2}"/>
              </a:ext>
            </a:extLst>
          </p:cNvPr>
          <p:cNvCxnSpPr>
            <a:cxnSpLocks/>
            <a:stCxn id="5" idx="3"/>
            <a:endCxn id="6" idx="1"/>
          </p:cNvCxnSpPr>
          <p:nvPr/>
        </p:nvCxnSpPr>
        <p:spPr>
          <a:xfrm>
            <a:off x="6010991" y="2302468"/>
            <a:ext cx="386334" cy="1"/>
          </a:xfrm>
          <a:prstGeom prst="straightConnector1">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45546895-8757-3868-B85A-1E8CFD954F68}"/>
              </a:ext>
            </a:extLst>
          </p:cNvPr>
          <p:cNvCxnSpPr>
            <a:cxnSpLocks/>
            <a:stCxn id="6" idx="3"/>
            <a:endCxn id="7" idx="1"/>
          </p:cNvCxnSpPr>
          <p:nvPr/>
        </p:nvCxnSpPr>
        <p:spPr>
          <a:xfrm flipV="1">
            <a:off x="8299277" y="2300430"/>
            <a:ext cx="386334" cy="2039"/>
          </a:xfrm>
          <a:prstGeom prst="straightConnector1">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542A71CE-D086-2D78-39CD-02FC9612DACD}"/>
              </a:ext>
            </a:extLst>
          </p:cNvPr>
          <p:cNvCxnSpPr>
            <a:cxnSpLocks/>
            <a:stCxn id="8" idx="3"/>
            <a:endCxn id="14" idx="1"/>
          </p:cNvCxnSpPr>
          <p:nvPr/>
        </p:nvCxnSpPr>
        <p:spPr>
          <a:xfrm>
            <a:off x="3722705" y="4942878"/>
            <a:ext cx="380900" cy="0"/>
          </a:xfrm>
          <a:prstGeom prst="straightConnector1">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77B9A61-D4F7-F611-2048-A37F718A6543}"/>
              </a:ext>
            </a:extLst>
          </p:cNvPr>
          <p:cNvCxnSpPr>
            <a:cxnSpLocks/>
            <a:stCxn id="14" idx="3"/>
            <a:endCxn id="15" idx="1"/>
          </p:cNvCxnSpPr>
          <p:nvPr/>
        </p:nvCxnSpPr>
        <p:spPr>
          <a:xfrm>
            <a:off x="6005557" y="4942878"/>
            <a:ext cx="391768" cy="0"/>
          </a:xfrm>
          <a:prstGeom prst="straightConnector1">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8E171FFA-D5E8-2FF4-CED1-94F11AA3253D}"/>
              </a:ext>
            </a:extLst>
          </p:cNvPr>
          <p:cNvCxnSpPr>
            <a:cxnSpLocks/>
            <a:stCxn id="15" idx="3"/>
            <a:endCxn id="16" idx="1"/>
          </p:cNvCxnSpPr>
          <p:nvPr/>
        </p:nvCxnSpPr>
        <p:spPr>
          <a:xfrm>
            <a:off x="8299277" y="4942878"/>
            <a:ext cx="386334" cy="0"/>
          </a:xfrm>
          <a:prstGeom prst="straightConnector1">
            <a:avLst/>
          </a:prstGeom>
          <a:ln w="6350">
            <a:solidFill>
              <a:schemeClr val="bg1"/>
            </a:solidFill>
            <a:headEnd type="none" w="med" len="med"/>
            <a:tailEnd type="arrow"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1263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3" grpId="0"/>
      <p:bldP spid="14" grpId="0" animBg="1"/>
      <p:bldP spid="15" grpId="0" animBg="1"/>
      <p:bldP spid="16" grpId="0" animBg="1"/>
      <p:bldP spid="17" grpId="0"/>
      <p:bldP spid="18" grpId="0"/>
      <p:bldP spid="19" grpId="0"/>
    </p:bldLst>
  </p:timing>
</p:sld>
</file>

<file path=ppt/theme/theme1.xml><?xml version="1.0" encoding="utf-8"?>
<a:theme xmlns:a="http://schemas.openxmlformats.org/drawingml/2006/main" name="Office Theme">
  <a:themeElements>
    <a:clrScheme name="Stacey Barr">
      <a:dk1>
        <a:srgbClr val="000000"/>
      </a:dk1>
      <a:lt1>
        <a:srgbClr val="FFFFFF"/>
      </a:lt1>
      <a:dk2>
        <a:srgbClr val="4984A0"/>
      </a:dk2>
      <a:lt2>
        <a:srgbClr val="808080"/>
      </a:lt2>
      <a:accent1>
        <a:srgbClr val="879C5E"/>
      </a:accent1>
      <a:accent2>
        <a:srgbClr val="076DAE"/>
      </a:accent2>
      <a:accent3>
        <a:srgbClr val="E0824F"/>
      </a:accent3>
      <a:accent4>
        <a:srgbClr val="CF3302"/>
      </a:accent4>
      <a:accent5>
        <a:srgbClr val="68A0CA"/>
      </a:accent5>
      <a:accent6>
        <a:srgbClr val="C4B036"/>
      </a:accent6>
      <a:hlink>
        <a:srgbClr val="CF3302"/>
      </a:hlink>
      <a:folHlink>
        <a:srgbClr val="93C9ED"/>
      </a:folHlink>
    </a:clrScheme>
    <a:fontScheme name="PuMP Academy">
      <a:majorFont>
        <a:latin typeface="Manrope Light"/>
        <a:ea typeface=""/>
        <a:cs typeface=""/>
      </a:majorFont>
      <a:minorFont>
        <a:latin typeface="Merriweather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uMP Academy PMBW Presentation Template.potx" id="{E886ECA2-4125-4F5E-8834-31326AFF343F}" vid="{BBF7FC47-D5BE-4399-964F-4DA49D39C4D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C7C887069535D46ABF2C18F76261F5F" ma:contentTypeVersion="11" ma:contentTypeDescription="Create a new document." ma:contentTypeScope="" ma:versionID="88096644923be1dd37b1e0f744b435ea">
  <xsd:schema xmlns:xsd="http://www.w3.org/2001/XMLSchema" xmlns:xs="http://www.w3.org/2001/XMLSchema" xmlns:p="http://schemas.microsoft.com/office/2006/metadata/properties" xmlns:ns2="c43af571-d7b1-4f8c-b6f4-4643109d260d" xmlns:ns3="3053d84f-7bec-4e33-8602-0cf30f051dee" targetNamespace="http://schemas.microsoft.com/office/2006/metadata/properties" ma:root="true" ma:fieldsID="466b7473087d5f9e5dc7ef7ef095dde7" ns2:_="" ns3:_="">
    <xsd:import namespace="c43af571-d7b1-4f8c-b6f4-4643109d260d"/>
    <xsd:import namespace="3053d84f-7bec-4e33-8602-0cf30f051de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3af571-d7b1-4f8c-b6f4-4643109d26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053d84f-7bec-4e33-8602-0cf30f051de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3D8111-0BC9-4F02-883A-05322DCB77CA}">
  <ds:schemaRefs>
    <ds:schemaRef ds:uri="http://schemas.microsoft.com/sharepoint/v3/contenttype/forms"/>
  </ds:schemaRefs>
</ds:datastoreItem>
</file>

<file path=customXml/itemProps2.xml><?xml version="1.0" encoding="utf-8"?>
<ds:datastoreItem xmlns:ds="http://schemas.openxmlformats.org/officeDocument/2006/customXml" ds:itemID="{9F0D49CD-7FEF-4A49-9475-9B299916B7A5}">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http://purl.org/dc/terms/"/>
    <ds:schemaRef ds:uri="3053d84f-7bec-4e33-8602-0cf30f051dee"/>
    <ds:schemaRef ds:uri="c43af571-d7b1-4f8c-b6f4-4643109d260d"/>
    <ds:schemaRef ds:uri="http://www.w3.org/XML/1998/namespace"/>
    <ds:schemaRef ds:uri="http://purl.org/dc/dcmitype/"/>
  </ds:schemaRefs>
</ds:datastoreItem>
</file>

<file path=customXml/itemProps3.xml><?xml version="1.0" encoding="utf-8"?>
<ds:datastoreItem xmlns:ds="http://schemas.openxmlformats.org/officeDocument/2006/customXml" ds:itemID="{E186B86F-5945-4FF8-B367-431C7FAE26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3af571-d7b1-4f8c-b6f4-4643109d260d"/>
    <ds:schemaRef ds:uri="3053d84f-7bec-4e33-8602-0cf30f051d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PuMP Academy PMBW Presentation Template</Template>
  <TotalTime>7</TotalTime>
  <Words>1102</Words>
  <Application>Microsoft Office PowerPoint</Application>
  <PresentationFormat>Widescreen</PresentationFormat>
  <Paragraphs>115</Paragraphs>
  <Slides>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Avenir LT Std 45 Book</vt:lpstr>
      <vt:lpstr>Avenir LT Std 55 Roman</vt:lpstr>
      <vt:lpstr>Calibri</vt:lpstr>
      <vt:lpstr>Manrope Medium</vt:lpstr>
      <vt:lpstr>Merriweather Light</vt:lpstr>
      <vt:lpstr>Office Theme</vt:lpstr>
      <vt:lpstr>PowerPoint Presentation</vt:lpstr>
      <vt:lpstr>PuMP Diagnostic Discussion Tool</vt:lpstr>
      <vt:lpstr>We’ll capture our discussion  in a spreadsheet</vt:lpstr>
      <vt:lpstr>How does our measurement approach score?</vt:lpstr>
      <vt:lpstr>Should we, and how should we, improve our KPI maturity?</vt:lpstr>
      <vt:lpstr>The PuMP Blueprint®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Stacey Barr</dc:creator>
  <cp:lastModifiedBy>Stacey Barr</cp:lastModifiedBy>
  <cp:revision>4</cp:revision>
  <cp:lastPrinted>2021-02-25T07:10:36Z</cp:lastPrinted>
  <dcterms:created xsi:type="dcterms:W3CDTF">2026-03-25T08:13:19Z</dcterms:created>
  <dcterms:modified xsi:type="dcterms:W3CDTF">2026-03-25T08:21:06Z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0x010100CC7C887069535D46ABF2C18F76261F5F</vt:lpwstr>
  </property>
</Properties>
</file>